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Garamond" pitchFamily="18" charset="0"/>
      <p:regular r:id="rId21"/>
      <p:bold r:id="rId22"/>
      <p:italic r:id="rId23"/>
    </p:embeddedFont>
    <p:embeddedFont>
      <p:font typeface="Calibri" pitchFamily="34" charset="0"/>
      <p:regular r:id="rId24"/>
      <p:bold r:id="rId25"/>
      <p:italic r:id="rId26"/>
      <p:boldItalic r:id="rId27"/>
    </p:embeddedFont>
    <p:embeddedFont>
      <p:font typeface="Tahoma" pitchFamily="34" charset="0"/>
      <p:regular r:id="rId28"/>
      <p:bold r:id="rId29"/>
    </p:embeddedFont>
    <p:embeddedFont>
      <p:font typeface="Raleway" pitchFamily="34" charset="0"/>
      <p:regular r:id="rId30"/>
      <p:bold r:id="rId31"/>
      <p:italic r:id="rId32"/>
      <p:boldItalic r:id="rId33"/>
    </p:embeddedFont>
    <p:embeddedFont>
      <p:font typeface="Lato"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08" y="-7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9670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30" name="Google Shape;2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43" name="Google Shape;2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58" name="Google Shape;2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73" name="Google Shape;2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88" name="Google Shape;2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03" name="Google Shape;30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18" name="Google Shape;31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34" name="Google Shape;334;p1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8e00ce6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88e00ce6b5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30" name="Google Shape;130;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45" name="Google Shape;145;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74" name="Google Shape;174;p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94" name="Google Shape;1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12" name="Google Shape;212;p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Garamond"/>
              <a:buNone/>
              <a:defRPr sz="4400" b="0" i="0" u="none" strike="noStrike" cap="none">
                <a:solidFill>
                  <a:schemeClr val="lt1"/>
                </a:solidFill>
                <a:latin typeface="Garamond"/>
                <a:ea typeface="Garamond"/>
                <a:cs typeface="Garamond"/>
                <a:sym typeface="Garamond"/>
              </a:defRPr>
            </a:lvl1pPr>
            <a:lvl2pPr marR="0" lvl="1" algn="l">
              <a:lnSpc>
                <a:spcPct val="100000"/>
              </a:lnSpc>
              <a:spcBef>
                <a:spcPts val="0"/>
              </a:spcBef>
              <a:spcAft>
                <a:spcPts val="0"/>
              </a:spcAft>
              <a:buClr>
                <a:srgbClr val="000000"/>
              </a:buClr>
              <a:buSzPts val="1800"/>
              <a:buFont typeface="Raleway"/>
              <a:buNone/>
              <a:defRPr sz="1800" b="1" i="0" u="none" strike="noStrike" cap="none">
                <a:solidFill>
                  <a:srgbClr val="000000"/>
                </a:solidFill>
                <a:latin typeface="Raleway"/>
                <a:ea typeface="Raleway"/>
                <a:cs typeface="Raleway"/>
                <a:sym typeface="Raleway"/>
              </a:defRPr>
            </a:lvl2pPr>
            <a:lvl3pPr marR="0" lvl="2" algn="l">
              <a:lnSpc>
                <a:spcPct val="100000"/>
              </a:lnSpc>
              <a:spcBef>
                <a:spcPts val="0"/>
              </a:spcBef>
              <a:spcAft>
                <a:spcPts val="0"/>
              </a:spcAft>
              <a:buClr>
                <a:srgbClr val="000000"/>
              </a:buClr>
              <a:buSzPts val="1800"/>
              <a:buFont typeface="Raleway"/>
              <a:buNone/>
              <a:defRPr sz="1800" b="1" i="0" u="none" strike="noStrike" cap="none">
                <a:solidFill>
                  <a:srgbClr val="000000"/>
                </a:solidFill>
                <a:latin typeface="Raleway"/>
                <a:ea typeface="Raleway"/>
                <a:cs typeface="Raleway"/>
                <a:sym typeface="Raleway"/>
              </a:defRPr>
            </a:lvl3pPr>
            <a:lvl4pPr marR="0" lvl="3" algn="l">
              <a:lnSpc>
                <a:spcPct val="100000"/>
              </a:lnSpc>
              <a:spcBef>
                <a:spcPts val="0"/>
              </a:spcBef>
              <a:spcAft>
                <a:spcPts val="0"/>
              </a:spcAft>
              <a:buClr>
                <a:srgbClr val="000000"/>
              </a:buClr>
              <a:buSzPts val="1800"/>
              <a:buFont typeface="Raleway"/>
              <a:buNone/>
              <a:defRPr sz="1800" b="1" i="0" u="none" strike="noStrike" cap="none">
                <a:solidFill>
                  <a:srgbClr val="000000"/>
                </a:solidFill>
                <a:latin typeface="Raleway"/>
                <a:ea typeface="Raleway"/>
                <a:cs typeface="Raleway"/>
                <a:sym typeface="Raleway"/>
              </a:defRPr>
            </a:lvl4pPr>
            <a:lvl5pPr marR="0" lvl="4" algn="l">
              <a:lnSpc>
                <a:spcPct val="100000"/>
              </a:lnSpc>
              <a:spcBef>
                <a:spcPts val="0"/>
              </a:spcBef>
              <a:spcAft>
                <a:spcPts val="0"/>
              </a:spcAft>
              <a:buClr>
                <a:srgbClr val="000000"/>
              </a:buClr>
              <a:buSzPts val="1800"/>
              <a:buFont typeface="Raleway"/>
              <a:buNone/>
              <a:defRPr sz="1800" b="1" i="0" u="none" strike="noStrike" cap="none">
                <a:solidFill>
                  <a:srgbClr val="000000"/>
                </a:solidFill>
                <a:latin typeface="Raleway"/>
                <a:ea typeface="Raleway"/>
                <a:cs typeface="Raleway"/>
                <a:sym typeface="Raleway"/>
              </a:defRPr>
            </a:lvl5pPr>
            <a:lvl6pPr marR="0" lvl="5" algn="l">
              <a:lnSpc>
                <a:spcPct val="100000"/>
              </a:lnSpc>
              <a:spcBef>
                <a:spcPts val="0"/>
              </a:spcBef>
              <a:spcAft>
                <a:spcPts val="0"/>
              </a:spcAft>
              <a:buClr>
                <a:srgbClr val="000000"/>
              </a:buClr>
              <a:buSzPts val="1800"/>
              <a:buFont typeface="Raleway"/>
              <a:buNone/>
              <a:defRPr sz="1800" b="1" i="0" u="none" strike="noStrike" cap="none">
                <a:solidFill>
                  <a:srgbClr val="000000"/>
                </a:solidFill>
                <a:latin typeface="Raleway"/>
                <a:ea typeface="Raleway"/>
                <a:cs typeface="Raleway"/>
                <a:sym typeface="Raleway"/>
              </a:defRPr>
            </a:lvl6pPr>
            <a:lvl7pPr marR="0" lvl="6" algn="l">
              <a:lnSpc>
                <a:spcPct val="100000"/>
              </a:lnSpc>
              <a:spcBef>
                <a:spcPts val="0"/>
              </a:spcBef>
              <a:spcAft>
                <a:spcPts val="0"/>
              </a:spcAft>
              <a:buClr>
                <a:srgbClr val="000000"/>
              </a:buClr>
              <a:buSzPts val="1800"/>
              <a:buFont typeface="Raleway"/>
              <a:buNone/>
              <a:defRPr sz="1800" b="1" i="0" u="none" strike="noStrike" cap="none">
                <a:solidFill>
                  <a:srgbClr val="000000"/>
                </a:solidFill>
                <a:latin typeface="Raleway"/>
                <a:ea typeface="Raleway"/>
                <a:cs typeface="Raleway"/>
                <a:sym typeface="Raleway"/>
              </a:defRPr>
            </a:lvl7pPr>
            <a:lvl8pPr marR="0" lvl="7" algn="l">
              <a:lnSpc>
                <a:spcPct val="100000"/>
              </a:lnSpc>
              <a:spcBef>
                <a:spcPts val="0"/>
              </a:spcBef>
              <a:spcAft>
                <a:spcPts val="0"/>
              </a:spcAft>
              <a:buClr>
                <a:srgbClr val="000000"/>
              </a:buClr>
              <a:buSzPts val="1800"/>
              <a:buFont typeface="Raleway"/>
              <a:buNone/>
              <a:defRPr sz="1800" b="1" i="0" u="none" strike="noStrike" cap="none">
                <a:solidFill>
                  <a:srgbClr val="000000"/>
                </a:solidFill>
                <a:latin typeface="Raleway"/>
                <a:ea typeface="Raleway"/>
                <a:cs typeface="Raleway"/>
                <a:sym typeface="Raleway"/>
              </a:defRPr>
            </a:lvl8pPr>
            <a:lvl9pPr marR="0" lvl="8" algn="l">
              <a:lnSpc>
                <a:spcPct val="100000"/>
              </a:lnSpc>
              <a:spcBef>
                <a:spcPts val="0"/>
              </a:spcBef>
              <a:spcAft>
                <a:spcPts val="0"/>
              </a:spcAft>
              <a:buClr>
                <a:srgbClr val="000000"/>
              </a:buClr>
              <a:buSzPts val="1800"/>
              <a:buFont typeface="Raleway"/>
              <a:buNone/>
              <a:defRPr sz="1800" b="1" i="0" u="none" strike="noStrike" cap="none">
                <a:solidFill>
                  <a:srgbClr val="000000"/>
                </a:solidFill>
                <a:latin typeface="Raleway"/>
                <a:ea typeface="Raleway"/>
                <a:cs typeface="Raleway"/>
                <a:sym typeface="Raleway"/>
              </a:defRPr>
            </a:lvl9pPr>
          </a:lstStyle>
          <a:p>
            <a:endParaRPr/>
          </a:p>
        </p:txBody>
      </p:sp>
      <p:sp>
        <p:nvSpPr>
          <p:cNvPr id="17" name="Google Shape;17;p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a:lnSpc>
                <a:spcPct val="115000"/>
              </a:lnSpc>
              <a:spcBef>
                <a:spcPts val="640"/>
              </a:spcBef>
              <a:spcAft>
                <a:spcPts val="0"/>
              </a:spcAft>
              <a:buClr>
                <a:schemeClr val="lt1"/>
              </a:buClr>
              <a:buSzPts val="3200"/>
              <a:buFont typeface="Arial"/>
              <a:buChar char="•"/>
              <a:defRPr sz="3200" b="0" i="0" u="none" strike="noStrike" cap="none">
                <a:solidFill>
                  <a:schemeClr val="lt1"/>
                </a:solidFill>
                <a:latin typeface="Garamond"/>
                <a:ea typeface="Garamond"/>
                <a:cs typeface="Garamond"/>
                <a:sym typeface="Garamond"/>
              </a:defRPr>
            </a:lvl1pPr>
            <a:lvl2pPr marL="914400" marR="0" lvl="1" indent="-406400" algn="l">
              <a:lnSpc>
                <a:spcPct val="115000"/>
              </a:lnSpc>
              <a:spcBef>
                <a:spcPts val="1600"/>
              </a:spcBef>
              <a:spcAft>
                <a:spcPts val="0"/>
              </a:spcAft>
              <a:buClr>
                <a:schemeClr val="lt1"/>
              </a:buClr>
              <a:buSzPts val="2800"/>
              <a:buFont typeface="Arial"/>
              <a:buChar char="–"/>
              <a:defRPr sz="2800" b="0" i="0" u="none" strike="noStrike" cap="none">
                <a:solidFill>
                  <a:schemeClr val="lt1"/>
                </a:solidFill>
                <a:latin typeface="Garamond"/>
                <a:ea typeface="Garamond"/>
                <a:cs typeface="Garamond"/>
                <a:sym typeface="Garamond"/>
              </a:defRPr>
            </a:lvl2pPr>
            <a:lvl3pPr marL="1371600" marR="0" lvl="2" indent="-381000" algn="l">
              <a:lnSpc>
                <a:spcPct val="115000"/>
              </a:lnSpc>
              <a:spcBef>
                <a:spcPts val="1600"/>
              </a:spcBef>
              <a:spcAft>
                <a:spcPts val="0"/>
              </a:spcAft>
              <a:buClr>
                <a:schemeClr val="lt1"/>
              </a:buClr>
              <a:buSzPts val="2400"/>
              <a:buFont typeface="Arial"/>
              <a:buChar char="•"/>
              <a:defRPr sz="2400" b="0" i="0" u="none" strike="noStrike" cap="none">
                <a:solidFill>
                  <a:schemeClr val="lt1"/>
                </a:solidFill>
                <a:latin typeface="Garamond"/>
                <a:ea typeface="Garamond"/>
                <a:cs typeface="Garamond"/>
                <a:sym typeface="Garamond"/>
              </a:defRPr>
            </a:lvl3pPr>
            <a:lvl4pPr marL="1828800" marR="0" lvl="3" indent="-355600" algn="l">
              <a:lnSpc>
                <a:spcPct val="115000"/>
              </a:lnSpc>
              <a:spcBef>
                <a:spcPts val="1600"/>
              </a:spcBef>
              <a:spcAft>
                <a:spcPts val="0"/>
              </a:spcAft>
              <a:buClr>
                <a:schemeClr val="lt1"/>
              </a:buClr>
              <a:buSzPts val="2000"/>
              <a:buFont typeface="Arial"/>
              <a:buChar char="–"/>
              <a:defRPr sz="2000" b="0" i="0" u="none" strike="noStrike" cap="none">
                <a:solidFill>
                  <a:schemeClr val="lt1"/>
                </a:solidFill>
                <a:latin typeface="Garamond"/>
                <a:ea typeface="Garamond"/>
                <a:cs typeface="Garamond"/>
                <a:sym typeface="Garamond"/>
              </a:defRPr>
            </a:lvl4pPr>
            <a:lvl5pPr marL="2286000" marR="0" lvl="4" indent="-355600" algn="l">
              <a:lnSpc>
                <a:spcPct val="115000"/>
              </a:lnSpc>
              <a:spcBef>
                <a:spcPts val="1600"/>
              </a:spcBef>
              <a:spcAft>
                <a:spcPts val="0"/>
              </a:spcAft>
              <a:buClr>
                <a:schemeClr val="lt1"/>
              </a:buClr>
              <a:buSzPts val="2000"/>
              <a:buFont typeface="Arial"/>
              <a:buChar char="»"/>
              <a:defRPr sz="2000" b="0" i="0" u="none" strike="noStrike" cap="none">
                <a:solidFill>
                  <a:schemeClr val="lt1"/>
                </a:solidFill>
                <a:latin typeface="Garamond"/>
                <a:ea typeface="Garamond"/>
                <a:cs typeface="Garamond"/>
                <a:sym typeface="Garamond"/>
              </a:defRPr>
            </a:lvl5pPr>
            <a:lvl6pPr marL="2743200" marR="0" lvl="5" indent="-355600" algn="l">
              <a:lnSpc>
                <a:spcPct val="115000"/>
              </a:lnSpc>
              <a:spcBef>
                <a:spcPts val="1600"/>
              </a:spcBef>
              <a:spcAft>
                <a:spcPts val="0"/>
              </a:spcAft>
              <a:buClr>
                <a:schemeClr val="lt1"/>
              </a:buClr>
              <a:buSzPts val="2000"/>
              <a:buFont typeface="Arial"/>
              <a:buChar char="•"/>
              <a:defRPr sz="2000" b="0" i="0" u="none" strike="noStrike" cap="none">
                <a:solidFill>
                  <a:schemeClr val="lt1"/>
                </a:solidFill>
                <a:latin typeface="Garamond"/>
                <a:ea typeface="Garamond"/>
                <a:cs typeface="Garamond"/>
                <a:sym typeface="Garamond"/>
              </a:defRPr>
            </a:lvl6pPr>
            <a:lvl7pPr marL="3200400" marR="0" lvl="6" indent="-355600" algn="l">
              <a:lnSpc>
                <a:spcPct val="115000"/>
              </a:lnSpc>
              <a:spcBef>
                <a:spcPts val="1600"/>
              </a:spcBef>
              <a:spcAft>
                <a:spcPts val="0"/>
              </a:spcAft>
              <a:buClr>
                <a:schemeClr val="lt1"/>
              </a:buClr>
              <a:buSzPts val="2000"/>
              <a:buFont typeface="Arial"/>
              <a:buChar char="•"/>
              <a:defRPr sz="2000" b="0" i="0" u="none" strike="noStrike" cap="none">
                <a:solidFill>
                  <a:schemeClr val="lt1"/>
                </a:solidFill>
                <a:latin typeface="Garamond"/>
                <a:ea typeface="Garamond"/>
                <a:cs typeface="Garamond"/>
                <a:sym typeface="Garamond"/>
              </a:defRPr>
            </a:lvl7pPr>
            <a:lvl8pPr marL="3657600" marR="0" lvl="7" indent="-355600" algn="l">
              <a:lnSpc>
                <a:spcPct val="115000"/>
              </a:lnSpc>
              <a:spcBef>
                <a:spcPts val="1600"/>
              </a:spcBef>
              <a:spcAft>
                <a:spcPts val="0"/>
              </a:spcAft>
              <a:buClr>
                <a:schemeClr val="lt1"/>
              </a:buClr>
              <a:buSzPts val="2000"/>
              <a:buFont typeface="Arial"/>
              <a:buChar char="•"/>
              <a:defRPr sz="2000" b="0" i="0" u="none" strike="noStrike" cap="none">
                <a:solidFill>
                  <a:schemeClr val="lt1"/>
                </a:solidFill>
                <a:latin typeface="Garamond"/>
                <a:ea typeface="Garamond"/>
                <a:cs typeface="Garamond"/>
                <a:sym typeface="Garamond"/>
              </a:defRPr>
            </a:lvl8pPr>
            <a:lvl9pPr marL="4114800" marR="0" lvl="8" indent="-355600" algn="l">
              <a:lnSpc>
                <a:spcPct val="115000"/>
              </a:lnSpc>
              <a:spcBef>
                <a:spcPts val="1600"/>
              </a:spcBef>
              <a:spcAft>
                <a:spcPts val="1600"/>
              </a:spcAft>
              <a:buClr>
                <a:schemeClr val="lt1"/>
              </a:buClr>
              <a:buSzPts val="2000"/>
              <a:buFont typeface="Arial"/>
              <a:buChar char="•"/>
              <a:defRPr sz="2000" b="0" i="0" u="none" strike="noStrike" cap="none">
                <a:solidFill>
                  <a:schemeClr val="lt1"/>
                </a:solidFill>
                <a:latin typeface="Garamond"/>
                <a:ea typeface="Garamond"/>
                <a:cs typeface="Garamond"/>
                <a:sym typeface="Garamond"/>
              </a:defRPr>
            </a:lvl9pPr>
          </a:lstStyle>
          <a:p>
            <a:endParaRPr/>
          </a:p>
        </p:txBody>
      </p:sp>
      <p:sp>
        <p:nvSpPr>
          <p:cNvPr id="18" name="Google Shape;18;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200"/>
              <a:buFont typeface="Garamond"/>
              <a:buNone/>
              <a:defRPr sz="12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19" name="Google Shape;19;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200"/>
              <a:buFont typeface="Garamond"/>
              <a:buNone/>
              <a:defRPr sz="12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chemeClr val="lt1"/>
              </a:buClr>
              <a:buSzPts val="18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20" name="Google Shape;20;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1pPr>
            <a:lvl2pPr marL="0" marR="0" lvl="1"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2pPr>
            <a:lvl3pPr marL="0" marR="0" lvl="2"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3pPr>
            <a:lvl4pPr marL="0" marR="0" lvl="3"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4pPr>
            <a:lvl5pPr marL="0" marR="0" lvl="4"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5pPr>
            <a:lvl6pPr marL="0" marR="0" lvl="5"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6pPr>
            <a:lvl7pPr marL="0" marR="0" lvl="6"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7pPr>
            <a:lvl8pPr marL="0" marR="0" lvl="7"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8pPr>
            <a:lvl9pPr marL="0" marR="0" lvl="8" indent="0" algn="r">
              <a:lnSpc>
                <a:spcPct val="100000"/>
              </a:lnSpc>
              <a:spcBef>
                <a:spcPts val="0"/>
              </a:spcBef>
              <a:spcAft>
                <a:spcPts val="0"/>
              </a:spcAft>
              <a:buClr>
                <a:schemeClr val="lt1"/>
              </a:buClr>
              <a:buSzPts val="300"/>
              <a:buFont typeface="Garamond"/>
              <a:buNone/>
              <a:defRPr sz="1200" b="0" i="0" u="none" strike="noStrike" cap="none">
                <a:solidFill>
                  <a:schemeClr val="lt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9"/>
        <p:cNvGrpSpPr/>
        <p:nvPr/>
      </p:nvGrpSpPr>
      <p:grpSpPr>
        <a:xfrm>
          <a:off x="0" y="0"/>
          <a:ext cx="0" cy="0"/>
          <a:chOff x="0" y="0"/>
          <a:chExt cx="0" cy="0"/>
        </a:xfrm>
      </p:grpSpPr>
      <p:sp>
        <p:nvSpPr>
          <p:cNvPr id="80" name="Google Shape;80;p11"/>
          <p:cNvSpPr txBox="1">
            <a:spLocks noGrp="1"/>
          </p:cNvSpPr>
          <p:nvPr>
            <p:ph type="body" idx="1"/>
          </p:nvPr>
        </p:nvSpPr>
        <p:spPr>
          <a:xfrm>
            <a:off x="724950" y="5830067"/>
            <a:ext cx="7697400" cy="614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accent1"/>
              </a:buClr>
              <a:buSzPts val="1300"/>
              <a:buFont typeface="Lato"/>
              <a:buNone/>
              <a:defRPr sz="1300" b="0" i="0" u="none" strike="noStrike" cap="none">
                <a:solidFill>
                  <a:schemeClr val="accent1"/>
                </a:solidFill>
                <a:latin typeface="Lato"/>
                <a:ea typeface="Lato"/>
                <a:cs typeface="Lato"/>
                <a:sym typeface="Lato"/>
              </a:defRPr>
            </a:lvl1pPr>
            <a:lvl2pPr marL="914400" marR="0" lvl="1" indent="-298450" algn="l">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1" name="Google Shape;81;p11"/>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2"/>
        <p:cNvGrpSpPr/>
        <p:nvPr/>
      </p:nvGrpSpPr>
      <p:grpSpPr>
        <a:xfrm>
          <a:off x="0" y="0"/>
          <a:ext cx="0" cy="0"/>
          <a:chOff x="0" y="0"/>
          <a:chExt cx="0" cy="0"/>
        </a:xfrm>
      </p:grpSpPr>
      <p:grpSp>
        <p:nvGrpSpPr>
          <p:cNvPr id="83" name="Google Shape;83;p12"/>
          <p:cNvGrpSpPr/>
          <p:nvPr/>
        </p:nvGrpSpPr>
        <p:grpSpPr>
          <a:xfrm>
            <a:off x="830388" y="5559020"/>
            <a:ext cx="745764" cy="61110"/>
            <a:chOff x="4580558" y="2588999"/>
            <a:chExt cx="1064465" cy="25202"/>
          </a:xfrm>
        </p:grpSpPr>
        <p:sp>
          <p:nvSpPr>
            <p:cNvPr id="84" name="Google Shape;84;p12"/>
            <p:cNvSpPr/>
            <p:nvPr/>
          </p:nvSpPr>
          <p:spPr>
            <a:xfrm rot="-5400000">
              <a:off x="5366323" y="2335499"/>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
            <p:cNvSpPr/>
            <p:nvPr/>
          </p:nvSpPr>
          <p:spPr>
            <a:xfrm rot="-5400000">
              <a:off x="4836308" y="2333251"/>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12"/>
          <p:cNvSpPr txBox="1">
            <a:spLocks noGrp="1"/>
          </p:cNvSpPr>
          <p:nvPr>
            <p:ph type="title"/>
          </p:nvPr>
        </p:nvSpPr>
        <p:spPr>
          <a:xfrm>
            <a:off x="729450" y="978600"/>
            <a:ext cx="7688400" cy="1659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1pPr>
            <a:lvl2pPr marR="0" lvl="1"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2pPr>
            <a:lvl3pPr marR="0" lvl="2"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3pPr>
            <a:lvl4pPr marR="0" lvl="3"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4pPr>
            <a:lvl5pPr marR="0" lvl="4"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5pPr>
            <a:lvl6pPr marR="0" lvl="5"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6pPr>
            <a:lvl7pPr marR="0" lvl="6"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7pPr>
            <a:lvl8pPr marR="0" lvl="7"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8pPr>
            <a:lvl9pPr marR="0" lvl="8" algn="l">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9pPr>
          </a:lstStyle>
          <a:p>
            <a:endParaRPr/>
          </a:p>
        </p:txBody>
      </p:sp>
      <p:sp>
        <p:nvSpPr>
          <p:cNvPr id="87" name="Google Shape;87;p12"/>
          <p:cNvSpPr txBox="1">
            <a:spLocks noGrp="1"/>
          </p:cNvSpPr>
          <p:nvPr>
            <p:ph type="body" idx="1"/>
          </p:nvPr>
        </p:nvSpPr>
        <p:spPr>
          <a:xfrm>
            <a:off x="729450" y="3030516"/>
            <a:ext cx="7688400" cy="2107200"/>
          </a:xfrm>
          <a:prstGeom prst="rect">
            <a:avLst/>
          </a:prstGeom>
          <a:noFill/>
          <a:ln>
            <a:noFill/>
          </a:ln>
        </p:spPr>
        <p:txBody>
          <a:bodyPr spcFirstLastPara="1" wrap="square" lIns="91425" tIns="91425" rIns="91425" bIns="91425" anchor="t" anchorCtr="0">
            <a:noAutofit/>
          </a:bodyPr>
          <a:lstStyle>
            <a:lvl1pPr marL="457200" marR="0" lvl="0" indent="-311150" algn="l">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88" name="Google Shape;88;p12"/>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txBox="1">
            <a:spLocks noGrp="1"/>
          </p:cNvSpPr>
          <p:nvPr>
            <p:ph type="ctrTitle"/>
          </p:nvPr>
        </p:nvSpPr>
        <p:spPr>
          <a:xfrm>
            <a:off x="729450" y="1763266"/>
            <a:ext cx="7688100" cy="2219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1pPr>
            <a:lvl2pPr marR="0" lvl="1"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endParaRPr/>
          </a:p>
        </p:txBody>
      </p:sp>
      <p:sp>
        <p:nvSpPr>
          <p:cNvPr id="24" name="Google Shape;24;p3"/>
          <p:cNvSpPr txBox="1">
            <a:spLocks noGrp="1"/>
          </p:cNvSpPr>
          <p:nvPr>
            <p:ph type="subTitle" idx="1"/>
          </p:nvPr>
        </p:nvSpPr>
        <p:spPr>
          <a:xfrm>
            <a:off x="729627" y="4230532"/>
            <a:ext cx="7688100" cy="721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endParaRPr/>
          </a:p>
        </p:txBody>
      </p:sp>
      <p:sp>
        <p:nvSpPr>
          <p:cNvPr id="25" name="Google Shape;25;p3"/>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grpSp>
        <p:nvGrpSpPr>
          <p:cNvPr id="27" name="Google Shape;27;p4"/>
          <p:cNvGrpSpPr/>
          <p:nvPr/>
        </p:nvGrpSpPr>
        <p:grpSpPr>
          <a:xfrm>
            <a:off x="830388" y="1588521"/>
            <a:ext cx="745764" cy="61110"/>
            <a:chOff x="4580558" y="2588999"/>
            <a:chExt cx="1064465" cy="25202"/>
          </a:xfrm>
        </p:grpSpPr>
        <p:sp>
          <p:nvSpPr>
            <p:cNvPr id="28" name="Google Shape;28;p4"/>
            <p:cNvSpPr/>
            <p:nvPr/>
          </p:nvSpPr>
          <p:spPr>
            <a:xfrm rot="-5400000">
              <a:off x="5366323" y="2335499"/>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p:nvPr/>
          </p:nvSpPr>
          <p:spPr>
            <a:xfrm rot="-5400000">
              <a:off x="4836308" y="2333251"/>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30;p4"/>
          <p:cNvSpPr txBox="1">
            <a:spLocks noGrp="1"/>
          </p:cNvSpPr>
          <p:nvPr>
            <p:ph type="title"/>
          </p:nvPr>
        </p:nvSpPr>
        <p:spPr>
          <a:xfrm>
            <a:off x="729450" y="1763266"/>
            <a:ext cx="7688400" cy="2024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endParaRPr/>
          </a:p>
        </p:txBody>
      </p:sp>
      <p:sp>
        <p:nvSpPr>
          <p:cNvPr id="31" name="Google Shape;31;p4"/>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 name="Google Shape;34;p5"/>
          <p:cNvGrpSpPr/>
          <p:nvPr/>
        </p:nvGrpSpPr>
        <p:grpSpPr>
          <a:xfrm>
            <a:off x="830388" y="1588521"/>
            <a:ext cx="745764" cy="61110"/>
            <a:chOff x="4580558" y="2588999"/>
            <a:chExt cx="1064465" cy="25202"/>
          </a:xfrm>
        </p:grpSpPr>
        <p:sp>
          <p:nvSpPr>
            <p:cNvPr id="35" name="Google Shape;35;p5"/>
            <p:cNvSpPr/>
            <p:nvPr/>
          </p:nvSpPr>
          <p:spPr>
            <a:xfrm rot="-5400000">
              <a:off x="5366323" y="2335499"/>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rot="-5400000">
              <a:off x="4836308" y="2333251"/>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5"/>
          <p:cNvSpPr txBox="1">
            <a:spLocks noGrp="1"/>
          </p:cNvSpPr>
          <p:nvPr>
            <p:ph type="title"/>
          </p:nvPr>
        </p:nvSpPr>
        <p:spPr>
          <a:xfrm>
            <a:off x="729450" y="1758200"/>
            <a:ext cx="7688700" cy="713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38" name="Google Shape;38;p5"/>
          <p:cNvSpPr txBox="1">
            <a:spLocks noGrp="1"/>
          </p:cNvSpPr>
          <p:nvPr>
            <p:ph type="body" idx="1"/>
          </p:nvPr>
        </p:nvSpPr>
        <p:spPr>
          <a:xfrm>
            <a:off x="729450" y="2771833"/>
            <a:ext cx="7688700" cy="3014700"/>
          </a:xfrm>
          <a:prstGeom prst="rect">
            <a:avLst/>
          </a:prstGeom>
          <a:noFill/>
          <a:ln>
            <a:noFill/>
          </a:ln>
        </p:spPr>
        <p:txBody>
          <a:bodyPr spcFirstLastPara="1" wrap="square" lIns="91425" tIns="91425" rIns="91425" bIns="91425" anchor="t" anchorCtr="0">
            <a:noAutofit/>
          </a:bodyPr>
          <a:lstStyle>
            <a:lvl1pPr marL="457200" marR="0" lvl="0" indent="-311150" algn="l">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39" name="Google Shape;39;p5"/>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6"/>
          <p:cNvGrpSpPr/>
          <p:nvPr/>
        </p:nvGrpSpPr>
        <p:grpSpPr>
          <a:xfrm>
            <a:off x="830388" y="1588521"/>
            <a:ext cx="745764" cy="61110"/>
            <a:chOff x="4580558" y="2588999"/>
            <a:chExt cx="1064465" cy="25202"/>
          </a:xfrm>
        </p:grpSpPr>
        <p:sp>
          <p:nvSpPr>
            <p:cNvPr id="43" name="Google Shape;43;p6"/>
            <p:cNvSpPr/>
            <p:nvPr/>
          </p:nvSpPr>
          <p:spPr>
            <a:xfrm rot="-5400000">
              <a:off x="5366323" y="2335499"/>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rot="-5400000">
              <a:off x="4836308" y="2333251"/>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6"/>
          <p:cNvSpPr txBox="1">
            <a:spLocks noGrp="1"/>
          </p:cNvSpPr>
          <p:nvPr>
            <p:ph type="title"/>
          </p:nvPr>
        </p:nvSpPr>
        <p:spPr>
          <a:xfrm>
            <a:off x="729450" y="1758200"/>
            <a:ext cx="7688400" cy="713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46" name="Google Shape;46;p6"/>
          <p:cNvSpPr txBox="1">
            <a:spLocks noGrp="1"/>
          </p:cNvSpPr>
          <p:nvPr>
            <p:ph type="body" idx="1"/>
          </p:nvPr>
        </p:nvSpPr>
        <p:spPr>
          <a:xfrm>
            <a:off x="729325" y="2771833"/>
            <a:ext cx="3774300" cy="3014700"/>
          </a:xfrm>
          <a:prstGeom prst="rect">
            <a:avLst/>
          </a:prstGeom>
          <a:noFill/>
          <a:ln>
            <a:noFill/>
          </a:ln>
        </p:spPr>
        <p:txBody>
          <a:bodyPr spcFirstLastPara="1" wrap="square" lIns="91425" tIns="91425" rIns="91425" bIns="91425" anchor="t" anchorCtr="0">
            <a:noAutofit/>
          </a:bodyPr>
          <a:lstStyle>
            <a:lvl1pPr marL="457200" marR="0" lvl="0" indent="-311150" algn="l">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47" name="Google Shape;47;p6"/>
          <p:cNvSpPr txBox="1">
            <a:spLocks noGrp="1"/>
          </p:cNvSpPr>
          <p:nvPr>
            <p:ph type="body" idx="2"/>
          </p:nvPr>
        </p:nvSpPr>
        <p:spPr>
          <a:xfrm>
            <a:off x="4643603" y="2771833"/>
            <a:ext cx="3774300" cy="3014700"/>
          </a:xfrm>
          <a:prstGeom prst="rect">
            <a:avLst/>
          </a:prstGeom>
          <a:noFill/>
          <a:ln>
            <a:noFill/>
          </a:ln>
        </p:spPr>
        <p:txBody>
          <a:bodyPr spcFirstLastPara="1" wrap="square" lIns="91425" tIns="91425" rIns="91425" bIns="91425" anchor="t" anchorCtr="0">
            <a:noAutofit/>
          </a:bodyPr>
          <a:lstStyle>
            <a:lvl1pPr marL="457200" marR="0" lvl="0" indent="-311150" algn="l">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48" name="Google Shape;48;p6"/>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 name="Google Shape;51;p7"/>
          <p:cNvGrpSpPr/>
          <p:nvPr/>
        </p:nvGrpSpPr>
        <p:grpSpPr>
          <a:xfrm>
            <a:off x="830388" y="1588521"/>
            <a:ext cx="745764" cy="61110"/>
            <a:chOff x="4580558" y="2588999"/>
            <a:chExt cx="1064465" cy="25202"/>
          </a:xfrm>
        </p:grpSpPr>
        <p:sp>
          <p:nvSpPr>
            <p:cNvPr id="52" name="Google Shape;52;p7"/>
            <p:cNvSpPr/>
            <p:nvPr/>
          </p:nvSpPr>
          <p:spPr>
            <a:xfrm rot="-5400000">
              <a:off x="5366323" y="2335499"/>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7"/>
            <p:cNvSpPr/>
            <p:nvPr/>
          </p:nvSpPr>
          <p:spPr>
            <a:xfrm rot="-5400000">
              <a:off x="4836308" y="2333251"/>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7"/>
          <p:cNvSpPr txBox="1">
            <a:spLocks noGrp="1"/>
          </p:cNvSpPr>
          <p:nvPr>
            <p:ph type="title"/>
          </p:nvPr>
        </p:nvSpPr>
        <p:spPr>
          <a:xfrm>
            <a:off x="729450" y="1758200"/>
            <a:ext cx="7688400" cy="713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55" name="Google Shape;55;p7"/>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sp>
        <p:nvSpPr>
          <p:cNvPr id="57" name="Google Shape;57;p8"/>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8;p8"/>
          <p:cNvGrpSpPr/>
          <p:nvPr/>
        </p:nvGrpSpPr>
        <p:grpSpPr>
          <a:xfrm>
            <a:off x="830388" y="1588521"/>
            <a:ext cx="745764" cy="61110"/>
            <a:chOff x="4580558" y="2588999"/>
            <a:chExt cx="1064465" cy="25202"/>
          </a:xfrm>
        </p:grpSpPr>
        <p:sp>
          <p:nvSpPr>
            <p:cNvPr id="59" name="Google Shape;59;p8"/>
            <p:cNvSpPr/>
            <p:nvPr/>
          </p:nvSpPr>
          <p:spPr>
            <a:xfrm rot="-5400000">
              <a:off x="5366323" y="2335499"/>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8"/>
            <p:cNvSpPr/>
            <p:nvPr/>
          </p:nvSpPr>
          <p:spPr>
            <a:xfrm rot="-5400000">
              <a:off x="4836308" y="2333251"/>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p8"/>
          <p:cNvSpPr txBox="1">
            <a:spLocks noGrp="1"/>
          </p:cNvSpPr>
          <p:nvPr>
            <p:ph type="title"/>
          </p:nvPr>
        </p:nvSpPr>
        <p:spPr>
          <a:xfrm>
            <a:off x="730000" y="1758200"/>
            <a:ext cx="3300900" cy="184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62" name="Google Shape;62;p8"/>
          <p:cNvSpPr txBox="1">
            <a:spLocks noGrp="1"/>
          </p:cNvSpPr>
          <p:nvPr>
            <p:ph type="body" idx="1"/>
          </p:nvPr>
        </p:nvSpPr>
        <p:spPr>
          <a:xfrm>
            <a:off x="721225" y="3708966"/>
            <a:ext cx="3300900" cy="2130000"/>
          </a:xfrm>
          <a:prstGeom prst="rect">
            <a:avLst/>
          </a:prstGeom>
          <a:noFill/>
          <a:ln>
            <a:noFill/>
          </a:ln>
        </p:spPr>
        <p:txBody>
          <a:bodyPr spcFirstLastPara="1" wrap="square" lIns="91425" tIns="91425" rIns="91425" bIns="91425" anchor="t" anchorCtr="0">
            <a:noAutofit/>
          </a:bodyPr>
          <a:lstStyle>
            <a:lvl1pPr marL="457200" marR="0" lvl="0" indent="-311150" algn="l">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63" name="Google Shape;63;p8"/>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4"/>
        <p:cNvGrpSpPr/>
        <p:nvPr/>
      </p:nvGrpSpPr>
      <p:grpSpPr>
        <a:xfrm>
          <a:off x="0" y="0"/>
          <a:ext cx="0" cy="0"/>
          <a:chOff x="0" y="0"/>
          <a:chExt cx="0" cy="0"/>
        </a:xfrm>
      </p:grpSpPr>
      <p:grpSp>
        <p:nvGrpSpPr>
          <p:cNvPr id="65" name="Google Shape;65;p9"/>
          <p:cNvGrpSpPr/>
          <p:nvPr/>
        </p:nvGrpSpPr>
        <p:grpSpPr>
          <a:xfrm>
            <a:off x="830388" y="5559020"/>
            <a:ext cx="745764" cy="61110"/>
            <a:chOff x="4580558" y="2588999"/>
            <a:chExt cx="1064465" cy="25202"/>
          </a:xfrm>
        </p:grpSpPr>
        <p:sp>
          <p:nvSpPr>
            <p:cNvPr id="66" name="Google Shape;66;p9"/>
            <p:cNvSpPr/>
            <p:nvPr/>
          </p:nvSpPr>
          <p:spPr>
            <a:xfrm rot="-5400000">
              <a:off x="5366323" y="2335499"/>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
            <p:cNvSpPr/>
            <p:nvPr/>
          </p:nvSpPr>
          <p:spPr>
            <a:xfrm rot="-5400000">
              <a:off x="4836308" y="2333251"/>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9"/>
          <p:cNvSpPr txBox="1">
            <a:spLocks noGrp="1"/>
          </p:cNvSpPr>
          <p:nvPr>
            <p:ph type="title"/>
          </p:nvPr>
        </p:nvSpPr>
        <p:spPr>
          <a:xfrm>
            <a:off x="729450" y="1152400"/>
            <a:ext cx="7021200" cy="3980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endParaRPr/>
          </a:p>
        </p:txBody>
      </p:sp>
      <p:sp>
        <p:nvSpPr>
          <p:cNvPr id="69" name="Google Shape;69;p9"/>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sp>
        <p:nvSpPr>
          <p:cNvPr id="71" name="Google Shape;71;p10"/>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 name="Google Shape;72;p10"/>
          <p:cNvGrpSpPr/>
          <p:nvPr/>
        </p:nvGrpSpPr>
        <p:grpSpPr>
          <a:xfrm>
            <a:off x="830388" y="1588521"/>
            <a:ext cx="745764" cy="61110"/>
            <a:chOff x="4580558" y="2588999"/>
            <a:chExt cx="1064465" cy="25202"/>
          </a:xfrm>
        </p:grpSpPr>
        <p:sp>
          <p:nvSpPr>
            <p:cNvPr id="73" name="Google Shape;73;p10"/>
            <p:cNvSpPr/>
            <p:nvPr/>
          </p:nvSpPr>
          <p:spPr>
            <a:xfrm rot="-5400000">
              <a:off x="5366323" y="2335499"/>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0"/>
            <p:cNvSpPr/>
            <p:nvPr/>
          </p:nvSpPr>
          <p:spPr>
            <a:xfrm rot="-5400000">
              <a:off x="4836308" y="2333251"/>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10"/>
          <p:cNvSpPr txBox="1">
            <a:spLocks noGrp="1"/>
          </p:cNvSpPr>
          <p:nvPr>
            <p:ph type="title"/>
          </p:nvPr>
        </p:nvSpPr>
        <p:spPr>
          <a:xfrm>
            <a:off x="730000" y="1758200"/>
            <a:ext cx="3300900" cy="2249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76" name="Google Shape;76;p10"/>
          <p:cNvSpPr txBox="1">
            <a:spLocks noGrp="1"/>
          </p:cNvSpPr>
          <p:nvPr>
            <p:ph type="subTitle" idx="1"/>
          </p:nvPr>
        </p:nvSpPr>
        <p:spPr>
          <a:xfrm>
            <a:off x="724950" y="4215366"/>
            <a:ext cx="3300900" cy="1011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endParaRPr/>
          </a:p>
        </p:txBody>
      </p:sp>
      <p:sp>
        <p:nvSpPr>
          <p:cNvPr id="77" name="Google Shape;77;p10"/>
          <p:cNvSpPr txBox="1">
            <a:spLocks noGrp="1"/>
          </p:cNvSpPr>
          <p:nvPr>
            <p:ph type="body" idx="2"/>
          </p:nvPr>
        </p:nvSpPr>
        <p:spPr>
          <a:xfrm>
            <a:off x="5174225" y="1803500"/>
            <a:ext cx="3374400" cy="4034100"/>
          </a:xfrm>
          <a:prstGeom prst="rect">
            <a:avLst/>
          </a:prstGeom>
          <a:noFill/>
          <a:ln>
            <a:noFill/>
          </a:ln>
        </p:spPr>
        <p:txBody>
          <a:bodyPr spcFirstLastPara="1" wrap="square" lIns="91425" tIns="91425" rIns="91425" bIns="91425" anchor="t" anchorCtr="0">
            <a:noAutofit/>
          </a:bodyPr>
          <a:lstStyle>
            <a:lvl1pPr marL="457200" marR="0" lvl="0" indent="-311150" algn="l">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78" name="Google Shape;78;p10"/>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536302" y="633313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chemeClr val="accent1"/>
              </a:buClr>
              <a:buSzPts val="250"/>
              <a:buFont typeface="Lato"/>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descr="wbw2017-footer.png"/>
          <p:cNvPicPr preferRelativeResize="0"/>
          <p:nvPr/>
        </p:nvPicPr>
        <p:blipFill rotWithShape="1">
          <a:blip r:embed="rId14">
            <a:alphaModFix/>
          </a:blip>
          <a:srcRect/>
          <a:stretch/>
        </p:blipFill>
        <p:spPr>
          <a:xfrm>
            <a:off x="710700" y="6151226"/>
            <a:ext cx="7579116" cy="706208"/>
          </a:xfrm>
          <a:prstGeom prst="rect">
            <a:avLst/>
          </a:prstGeom>
          <a:noFill/>
          <a:ln>
            <a:noFill/>
          </a:ln>
        </p:spPr>
      </p:pic>
      <p:cxnSp>
        <p:nvCxnSpPr>
          <p:cNvPr id="14" name="Google Shape;14;p1"/>
          <p:cNvCxnSpPr/>
          <p:nvPr/>
        </p:nvCxnSpPr>
        <p:spPr>
          <a:xfrm>
            <a:off x="193075" y="6194875"/>
            <a:ext cx="8822100" cy="0"/>
          </a:xfrm>
          <a:prstGeom prst="straightConnector1">
            <a:avLst/>
          </a:prstGeom>
          <a:noFill/>
          <a:ln w="19050" cap="flat" cmpd="sng">
            <a:solidFill>
              <a:srgbClr val="3C78D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www.facebook.com/WABA.WBW/" TargetMode="External"/><Relationship Id="rId3" Type="http://schemas.openxmlformats.org/officeDocument/2006/relationships/image" Target="../media/image2.png"/><Relationship Id="rId7" Type="http://schemas.openxmlformats.org/officeDocument/2006/relationships/hyperlink" Target="http://www.worldbreastfeedingweek.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orldbreastfeedingweek.org/pledge/" TargetMode="External"/><Relationship Id="rId5" Type="http://schemas.openxmlformats.org/officeDocument/2006/relationships/image" Target="../media/image4.png"/><Relationship Id="rId10" Type="http://schemas.openxmlformats.org/officeDocument/2006/relationships/hyperlink" Target="https://www.instagram.com/waba_global/" TargetMode="External"/><Relationship Id="rId4" Type="http://schemas.openxmlformats.org/officeDocument/2006/relationships/image" Target="../media/image3.png"/><Relationship Id="rId9" Type="http://schemas.openxmlformats.org/officeDocument/2006/relationships/hyperlink" Target="https://twitter.com/WABAsecretaria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aba.org.my"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un.org/sustainabledevelopment/sustainable-development-goals/" TargetMode="External"/><Relationship Id="rId4" Type="http://schemas.openxmlformats.org/officeDocument/2006/relationships/hyperlink" Target="https://waba.org.my/wbw/"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orldbreastfeedingweek.org/2016/images/wbw2016-af-eng.jpg" TargetMode="External"/><Relationship Id="rId7" Type="http://schemas.openxmlformats.org/officeDocument/2006/relationships/hyperlink" Target="https://worldbreastfeedingweek.org/201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orldbreastfeedingweek.org/2018/" TargetMode="External"/><Relationship Id="rId5" Type="http://schemas.openxmlformats.org/officeDocument/2006/relationships/hyperlink" Target="http://worldbreastfeedingweek.org/2017/" TargetMode="External"/><Relationship Id="rId10" Type="http://schemas.openxmlformats.org/officeDocument/2006/relationships/image" Target="../media/image4.png"/><Relationship Id="rId4" Type="http://schemas.openxmlformats.org/officeDocument/2006/relationships/hyperlink" Target="http://worldbreastfeedingweek.org/2016/"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thelancet.com/journals/lancet/article/PIIS0140-6736(15)01044-2/fulltex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3086D"/>
        </a:solidFill>
        <a:effectLst/>
      </p:bgPr>
    </p:bg>
    <p:spTree>
      <p:nvGrpSpPr>
        <p:cNvPr id="1" name="Shape 94"/>
        <p:cNvGrpSpPr/>
        <p:nvPr/>
      </p:nvGrpSpPr>
      <p:grpSpPr>
        <a:xfrm>
          <a:off x="0" y="0"/>
          <a:ext cx="0" cy="0"/>
          <a:chOff x="0" y="0"/>
          <a:chExt cx="0" cy="0"/>
        </a:xfrm>
      </p:grpSpPr>
      <p:grpSp>
        <p:nvGrpSpPr>
          <p:cNvPr id="95" name="Google Shape;95;p14"/>
          <p:cNvGrpSpPr/>
          <p:nvPr/>
        </p:nvGrpSpPr>
        <p:grpSpPr>
          <a:xfrm>
            <a:off x="-7792" y="6239985"/>
            <a:ext cx="9151792" cy="618015"/>
            <a:chOff x="1697806" y="2151818"/>
            <a:chExt cx="9159583" cy="618015"/>
          </a:xfrm>
        </p:grpSpPr>
        <p:sp>
          <p:nvSpPr>
            <p:cNvPr id="96" name="Google Shape;96;p14"/>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7" name="Google Shape;97;p14"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98" name="Google Shape;98;p14"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99" name="Google Shape;99;p14"/>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100" name="Google Shape;100;p14"/>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pic>
        <p:nvPicPr>
          <p:cNvPr id="101" name="Google Shape;101;p14"/>
          <p:cNvPicPr preferRelativeResize="0"/>
          <p:nvPr/>
        </p:nvPicPr>
        <p:blipFill>
          <a:blip r:embed="rId6">
            <a:alphaModFix/>
          </a:blip>
          <a:stretch>
            <a:fillRect/>
          </a:stretch>
        </p:blipFill>
        <p:spPr>
          <a:xfrm>
            <a:off x="0" y="0"/>
            <a:ext cx="9144000" cy="4501225"/>
          </a:xfrm>
          <a:prstGeom prst="rect">
            <a:avLst/>
          </a:prstGeom>
          <a:noFill/>
          <a:ln>
            <a:noFill/>
          </a:ln>
        </p:spPr>
      </p:pic>
      <p:sp>
        <p:nvSpPr>
          <p:cNvPr id="102" name="Google Shape;102;p14"/>
          <p:cNvSpPr txBox="1"/>
          <p:nvPr/>
        </p:nvSpPr>
        <p:spPr>
          <a:xfrm>
            <a:off x="26800" y="4527350"/>
            <a:ext cx="9144000" cy="1712700"/>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US" sz="2800" b="1" dirty="0">
                <a:solidFill>
                  <a:srgbClr val="FFFFFF"/>
                </a:solidFill>
                <a:latin typeface="Tahoma"/>
                <a:ea typeface="Tahoma"/>
                <a:cs typeface="Tahoma"/>
                <a:sym typeface="Tahoma"/>
              </a:rPr>
              <a:t>World Breastfeeding Week </a:t>
            </a:r>
            <a:r>
              <a:rPr lang="en-US" sz="2800" b="1">
                <a:solidFill>
                  <a:srgbClr val="FFFFFF"/>
                </a:solidFill>
                <a:latin typeface="Tahoma"/>
                <a:ea typeface="Tahoma"/>
                <a:cs typeface="Tahoma"/>
                <a:sym typeface="Tahoma"/>
              </a:rPr>
              <a:t>(#</a:t>
            </a:r>
            <a:r>
              <a:rPr lang="en-US" sz="2800" b="1" smtClean="0">
                <a:solidFill>
                  <a:srgbClr val="FFFFFF"/>
                </a:solidFill>
                <a:latin typeface="Tahoma"/>
                <a:ea typeface="Tahoma"/>
                <a:cs typeface="Tahoma"/>
                <a:sym typeface="Tahoma"/>
              </a:rPr>
              <a:t>WBW2020</a:t>
            </a:r>
            <a:r>
              <a:rPr lang="en-US" sz="2800" b="1" dirty="0">
                <a:solidFill>
                  <a:srgbClr val="FFFFFF"/>
                </a:solidFill>
                <a:latin typeface="Tahoma"/>
                <a:ea typeface="Tahoma"/>
                <a:cs typeface="Tahoma"/>
                <a:sym typeface="Tahoma"/>
              </a:rPr>
              <a:t>)</a:t>
            </a:r>
            <a:endParaRPr sz="2800" b="1" dirty="0">
              <a:solidFill>
                <a:srgbClr val="FFFFFF"/>
              </a:solidFill>
              <a:latin typeface="Tahoma"/>
              <a:ea typeface="Tahoma"/>
              <a:cs typeface="Tahoma"/>
              <a:sym typeface="Tahoma"/>
            </a:endParaRPr>
          </a:p>
          <a:p>
            <a:pPr marL="0" lvl="0" indent="0" algn="ctr" rtl="0">
              <a:spcBef>
                <a:spcPts val="1000"/>
              </a:spcBef>
              <a:spcAft>
                <a:spcPts val="0"/>
              </a:spcAft>
              <a:buNone/>
            </a:pPr>
            <a:r>
              <a:rPr lang="en-US" sz="2800" b="1" dirty="0">
                <a:solidFill>
                  <a:srgbClr val="FFFFFF"/>
                </a:solidFill>
                <a:latin typeface="Tahoma"/>
                <a:ea typeface="Tahoma"/>
                <a:cs typeface="Tahoma"/>
                <a:sym typeface="Tahoma"/>
              </a:rPr>
              <a:t>1 - 7 AUGUST 2020</a:t>
            </a:r>
            <a:endParaRPr sz="2800" b="1" dirty="0">
              <a:solidFill>
                <a:srgbClr val="FFFFFF"/>
              </a:solidFill>
              <a:latin typeface="Tahoma"/>
              <a:ea typeface="Tahoma"/>
              <a:cs typeface="Tahoma"/>
              <a:sym typeface="Tahoma"/>
            </a:endParaRPr>
          </a:p>
          <a:p>
            <a:pPr marL="0" lvl="0" indent="0" algn="ctr" rtl="0">
              <a:spcBef>
                <a:spcPts val="1000"/>
              </a:spcBef>
              <a:spcAft>
                <a:spcPts val="0"/>
              </a:spcAft>
              <a:buNone/>
            </a:pPr>
            <a:r>
              <a:rPr lang="en-US" sz="2000" b="1" dirty="0">
                <a:solidFill>
                  <a:srgbClr val="FFFFFF"/>
                </a:solidFill>
                <a:latin typeface="Tahoma"/>
                <a:ea typeface="Tahoma"/>
                <a:cs typeface="Tahoma"/>
                <a:sym typeface="Tahoma"/>
              </a:rPr>
              <a:t>coordinated by the World Alliance for Breastfeeding Action (WABA)</a:t>
            </a:r>
            <a:endParaRPr sz="2000" b="1" dirty="0">
              <a:solidFill>
                <a:srgbClr val="FFFFF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sp>
        <p:nvSpPr>
          <p:cNvPr id="232" name="Google Shape;232;p23"/>
          <p:cNvSpPr txBox="1"/>
          <p:nvPr/>
        </p:nvSpPr>
        <p:spPr>
          <a:xfrm>
            <a:off x="449888" y="1281940"/>
            <a:ext cx="8236431" cy="26426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Tahoma"/>
                <a:ea typeface="Tahoma"/>
                <a:cs typeface="Tahoma"/>
                <a:sym typeface="Tahoma"/>
              </a:rPr>
              <a:t>Sustainable development meets the needs of the current generation without compromising future generations.</a:t>
            </a:r>
            <a:endParaRPr dirty="0"/>
          </a:p>
          <a:p>
            <a:pPr marL="0" marR="0" lvl="0" indent="0" algn="ctr" rtl="0">
              <a:lnSpc>
                <a:spcPct val="100000"/>
              </a:lnSpc>
              <a:spcBef>
                <a:spcPts val="0"/>
              </a:spcBef>
              <a:spcAft>
                <a:spcPts val="0"/>
              </a:spcAft>
              <a:buNone/>
            </a:pPr>
            <a:endParaRPr sz="2400" b="0" i="0" u="none" strike="noStrike" cap="none" dirty="0">
              <a:solidFill>
                <a:schemeClr val="dk2"/>
              </a:solidFill>
              <a:latin typeface="Tahoma"/>
              <a:ea typeface="Tahoma"/>
              <a:cs typeface="Tahoma"/>
              <a:sym typeface="Tahoma"/>
            </a:endParaRPr>
          </a:p>
          <a:p>
            <a:pPr lvl="0" algn="ctr"/>
            <a:r>
              <a:rPr lang="en-US" sz="2400" dirty="0">
                <a:solidFill>
                  <a:schemeClr val="dk2"/>
                </a:solidFill>
                <a:latin typeface="Tahoma"/>
                <a:ea typeface="Tahoma"/>
                <a:cs typeface="Tahoma"/>
                <a:sym typeface="Tahoma"/>
              </a:rPr>
              <a:t>We must intensify the conversations, call for more robust research, and engage all relevant sectors to take action.</a:t>
            </a:r>
          </a:p>
        </p:txBody>
      </p:sp>
      <p:grpSp>
        <p:nvGrpSpPr>
          <p:cNvPr id="233" name="Google Shape;233;p23"/>
          <p:cNvGrpSpPr/>
          <p:nvPr/>
        </p:nvGrpSpPr>
        <p:grpSpPr>
          <a:xfrm>
            <a:off x="-7792" y="6239985"/>
            <a:ext cx="9151792" cy="618015"/>
            <a:chOff x="1697806" y="2151818"/>
            <a:chExt cx="9159583" cy="618015"/>
          </a:xfrm>
        </p:grpSpPr>
        <p:sp>
          <p:nvSpPr>
            <p:cNvPr id="234" name="Google Shape;234;p23"/>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5" name="Google Shape;235;p23"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236" name="Google Shape;236;p23"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237" name="Google Shape;237;p23"/>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238" name="Google Shape;238;p23"/>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pic>
        <p:nvPicPr>
          <p:cNvPr id="239" name="Google Shape;239;p23"/>
          <p:cNvPicPr preferRelativeResize="0"/>
          <p:nvPr/>
        </p:nvPicPr>
        <p:blipFill rotWithShape="1">
          <a:blip r:embed="rId6">
            <a:alphaModFix/>
          </a:blip>
          <a:srcRect/>
          <a:stretch/>
        </p:blipFill>
        <p:spPr>
          <a:xfrm>
            <a:off x="291127" y="356925"/>
            <a:ext cx="8634952" cy="819894"/>
          </a:xfrm>
          <a:prstGeom prst="rect">
            <a:avLst/>
          </a:prstGeom>
          <a:noFill/>
          <a:ln>
            <a:noFill/>
          </a:ln>
        </p:spPr>
      </p:pic>
      <p:sp>
        <p:nvSpPr>
          <p:cNvPr id="240" name="Google Shape;240;p23"/>
          <p:cNvSpPr/>
          <p:nvPr/>
        </p:nvSpPr>
        <p:spPr>
          <a:xfrm>
            <a:off x="9427" y="0"/>
            <a:ext cx="9125146" cy="6170006"/>
          </a:xfrm>
          <a:prstGeom prst="frame">
            <a:avLst>
              <a:gd name="adj1" fmla="val 3180"/>
            </a:avLst>
          </a:prstGeom>
          <a:solidFill>
            <a:srgbClr val="254B79"/>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 name="Picture 2" descr="A person that is standing in the grass&#10;&#10;Description automatically generated">
            <a:extLst>
              <a:ext uri="{FF2B5EF4-FFF2-40B4-BE49-F238E27FC236}">
                <a16:creationId xmlns:a16="http://schemas.microsoft.com/office/drawing/2014/main" xmlns="" id="{327FD918-360D-402B-BA19-209C905C422C}"/>
              </a:ext>
            </a:extLst>
          </p:cNvPr>
          <p:cNvPicPr>
            <a:picLocks noChangeAspect="1"/>
          </p:cNvPicPr>
          <p:nvPr/>
        </p:nvPicPr>
        <p:blipFill>
          <a:blip r:embed="rId7"/>
          <a:stretch>
            <a:fillRect/>
          </a:stretch>
        </p:blipFill>
        <p:spPr>
          <a:xfrm>
            <a:off x="801697" y="3624178"/>
            <a:ext cx="3033354" cy="2275562"/>
          </a:xfrm>
          <a:prstGeom prst="rect">
            <a:avLst/>
          </a:prstGeom>
        </p:spPr>
      </p:pic>
      <p:pic>
        <p:nvPicPr>
          <p:cNvPr id="5" name="Picture 4" descr="A group of people standing in the grass&#10;&#10;Description automatically generated">
            <a:extLst>
              <a:ext uri="{FF2B5EF4-FFF2-40B4-BE49-F238E27FC236}">
                <a16:creationId xmlns:a16="http://schemas.microsoft.com/office/drawing/2014/main" xmlns="" id="{71341FC7-B110-4BBC-82F6-7D167E92E223}"/>
              </a:ext>
            </a:extLst>
          </p:cNvPr>
          <p:cNvPicPr>
            <a:picLocks noChangeAspect="1"/>
          </p:cNvPicPr>
          <p:nvPr/>
        </p:nvPicPr>
        <p:blipFill>
          <a:blip r:embed="rId8"/>
          <a:stretch>
            <a:fillRect/>
          </a:stretch>
        </p:blipFill>
        <p:spPr>
          <a:xfrm>
            <a:off x="4968135" y="3624724"/>
            <a:ext cx="3033354" cy="22750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4"/>
        <p:cNvGrpSpPr/>
        <p:nvPr/>
      </p:nvGrpSpPr>
      <p:grpSpPr>
        <a:xfrm>
          <a:off x="0" y="0"/>
          <a:ext cx="0" cy="0"/>
          <a:chOff x="0" y="0"/>
          <a:chExt cx="0" cy="0"/>
        </a:xfrm>
      </p:grpSpPr>
      <p:sp>
        <p:nvSpPr>
          <p:cNvPr id="245" name="Google Shape;245;p24"/>
          <p:cNvSpPr/>
          <p:nvPr/>
        </p:nvSpPr>
        <p:spPr>
          <a:xfrm>
            <a:off x="3183372" y="786131"/>
            <a:ext cx="5724967" cy="5171610"/>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Align national &amp; international policies and guidance on breastfeeding &amp; IYCF with the SDG agenda &amp; other environment/climate initiatives.</a:t>
            </a:r>
            <a:endParaRPr sz="1600" b="0" i="0" u="none" strike="noStrike" cap="none" dirty="0">
              <a:solidFill>
                <a:schemeClr val="dk2"/>
              </a:solidFill>
              <a:latin typeface="Tahoma"/>
              <a:ea typeface="Tahoma"/>
              <a:cs typeface="Tahoma"/>
              <a:sym typeface="Tahoma"/>
            </a:endParaRPr>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Ensure that a public health perspective is taken to strengthen BFHI &amp; breastfeeding counselling among the general population including during emergencies.</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Raise awareness among decision-makers to </a:t>
            </a:r>
            <a:r>
              <a:rPr lang="en-US" sz="1600" b="0" i="0" u="none" strike="noStrike" cap="none" dirty="0" err="1">
                <a:solidFill>
                  <a:schemeClr val="dk2"/>
                </a:solidFill>
                <a:latin typeface="Tahoma"/>
                <a:ea typeface="Tahoma"/>
                <a:cs typeface="Tahoma"/>
                <a:sym typeface="Tahoma"/>
              </a:rPr>
              <a:t>recognise</a:t>
            </a:r>
            <a:r>
              <a:rPr lang="en-US" sz="1600" b="0" i="0" u="none" strike="noStrike" cap="none" dirty="0">
                <a:solidFill>
                  <a:schemeClr val="dk2"/>
                </a:solidFill>
                <a:latin typeface="Tahoma"/>
                <a:ea typeface="Tahoma"/>
                <a:cs typeface="Tahoma"/>
                <a:sym typeface="Tahoma"/>
              </a:rPr>
              <a:t> the contribution of breastfeeding to food security &amp; environmental sustainability.</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Advocate for policies aimed at reducing carbon emissions from the BMS industry.</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Ensure that the International Code of Marketing of Breastmilk Substitutes &amp; relevant WHA resolutions are fully implemented &amp; monitored.</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Enact paid family leave &amp; workplace breastfeeding policies based on the ILO Maternity Protection Convention C183 as the minimum standard.</a:t>
            </a:r>
            <a:endParaRPr sz="1600" b="0" i="0" u="none" strike="noStrike" cap="none" dirty="0">
              <a:solidFill>
                <a:schemeClr val="dk2"/>
              </a:solidFill>
              <a:latin typeface="Tahoma"/>
              <a:ea typeface="Tahoma"/>
              <a:cs typeface="Tahoma"/>
              <a:sym typeface="Tahoma"/>
            </a:endParaRPr>
          </a:p>
        </p:txBody>
      </p:sp>
      <p:pic>
        <p:nvPicPr>
          <p:cNvPr id="246" name="Google Shape;246;p24"/>
          <p:cNvPicPr preferRelativeResize="0"/>
          <p:nvPr/>
        </p:nvPicPr>
        <p:blipFill rotWithShape="1">
          <a:blip r:embed="rId3">
            <a:alphaModFix/>
          </a:blip>
          <a:srcRect/>
          <a:stretch/>
        </p:blipFill>
        <p:spPr>
          <a:xfrm>
            <a:off x="197124" y="329341"/>
            <a:ext cx="4940484" cy="617750"/>
          </a:xfrm>
          <a:prstGeom prst="rect">
            <a:avLst/>
          </a:prstGeom>
          <a:noFill/>
          <a:ln>
            <a:noFill/>
          </a:ln>
        </p:spPr>
      </p:pic>
      <p:grpSp>
        <p:nvGrpSpPr>
          <p:cNvPr id="247" name="Google Shape;247;p24"/>
          <p:cNvGrpSpPr/>
          <p:nvPr/>
        </p:nvGrpSpPr>
        <p:grpSpPr>
          <a:xfrm>
            <a:off x="-7792" y="6239985"/>
            <a:ext cx="9151792" cy="618015"/>
            <a:chOff x="1697806" y="2151818"/>
            <a:chExt cx="9159583" cy="618015"/>
          </a:xfrm>
        </p:grpSpPr>
        <p:sp>
          <p:nvSpPr>
            <p:cNvPr id="248" name="Google Shape;248;p24"/>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49" name="Google Shape;249;p24" descr="Image result for the global goals"/>
            <p:cNvPicPr preferRelativeResize="0"/>
            <p:nvPr/>
          </p:nvPicPr>
          <p:blipFill rotWithShape="1">
            <a:blip r:embed="rId4">
              <a:alphaModFix/>
            </a:blip>
            <a:srcRect t="7809" b="10577"/>
            <a:stretch/>
          </p:blipFill>
          <p:spPr>
            <a:xfrm>
              <a:off x="8868792" y="2263505"/>
              <a:ext cx="1217020" cy="477165"/>
            </a:xfrm>
            <a:prstGeom prst="rect">
              <a:avLst/>
            </a:prstGeom>
            <a:noFill/>
            <a:ln>
              <a:noFill/>
            </a:ln>
          </p:spPr>
        </p:pic>
        <p:pic>
          <p:nvPicPr>
            <p:cNvPr id="250" name="Google Shape;250;p24" descr="A close up of a logo&#10;&#10;Description automatically generated"/>
            <p:cNvPicPr preferRelativeResize="0"/>
            <p:nvPr/>
          </p:nvPicPr>
          <p:blipFill rotWithShape="1">
            <a:blip r:embed="rId5">
              <a:alphaModFix/>
            </a:blip>
            <a:srcRect/>
            <a:stretch/>
          </p:blipFill>
          <p:spPr>
            <a:xfrm>
              <a:off x="10439853" y="2263505"/>
              <a:ext cx="355388" cy="477164"/>
            </a:xfrm>
            <a:prstGeom prst="rect">
              <a:avLst/>
            </a:prstGeom>
            <a:noFill/>
            <a:ln>
              <a:noFill/>
            </a:ln>
          </p:spPr>
        </p:pic>
        <p:pic>
          <p:nvPicPr>
            <p:cNvPr id="251" name="Google Shape;251;p24"/>
            <p:cNvPicPr preferRelativeResize="0"/>
            <p:nvPr/>
          </p:nvPicPr>
          <p:blipFill rotWithShape="1">
            <a:blip r:embed="rId6">
              <a:alphaModFix/>
            </a:blip>
            <a:srcRect/>
            <a:stretch/>
          </p:blipFill>
          <p:spPr>
            <a:xfrm>
              <a:off x="1773100" y="2228363"/>
              <a:ext cx="613039" cy="511275"/>
            </a:xfrm>
            <a:prstGeom prst="rect">
              <a:avLst/>
            </a:prstGeom>
            <a:noFill/>
            <a:ln>
              <a:noFill/>
            </a:ln>
          </p:spPr>
        </p:pic>
        <p:cxnSp>
          <p:nvCxnSpPr>
            <p:cNvPr id="252" name="Google Shape;252;p24"/>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253" name="Google Shape;253;p24"/>
          <p:cNvSpPr/>
          <p:nvPr/>
        </p:nvSpPr>
        <p:spPr>
          <a:xfrm>
            <a:off x="216806" y="3967963"/>
            <a:ext cx="2894100" cy="1778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0" i="0" u="none" strike="noStrike" cap="none" dirty="0">
                <a:solidFill>
                  <a:srgbClr val="00126C"/>
                </a:solidFill>
                <a:latin typeface="Arial"/>
                <a:ea typeface="Arial"/>
                <a:cs typeface="Arial"/>
                <a:sym typeface="Arial"/>
              </a:rPr>
              <a:t>SDGs as a framework</a:t>
            </a:r>
            <a:endParaRPr dirty="0"/>
          </a:p>
          <a:p>
            <a:pPr marL="0" marR="0" lvl="0" indent="0" algn="ctr" rtl="0">
              <a:lnSpc>
                <a:spcPct val="100000"/>
              </a:lnSpc>
              <a:spcBef>
                <a:spcPts val="0"/>
              </a:spcBef>
              <a:spcAft>
                <a:spcPts val="0"/>
              </a:spcAft>
              <a:buNone/>
            </a:pPr>
            <a:r>
              <a:rPr lang="en-US" sz="2600" b="0" i="0" u="none" strike="noStrike" cap="none" dirty="0">
                <a:solidFill>
                  <a:srgbClr val="00126C"/>
                </a:solidFill>
                <a:latin typeface="Arial"/>
                <a:ea typeface="Arial"/>
                <a:cs typeface="Arial"/>
                <a:sym typeface="Arial"/>
              </a:rPr>
              <a:t>for planetary health</a:t>
            </a:r>
            <a:endParaRPr dirty="0"/>
          </a:p>
        </p:txBody>
      </p:sp>
      <p:pic>
        <p:nvPicPr>
          <p:cNvPr id="254" name="Google Shape;254;p24" descr="A picture containing building, tower&#10;&#10;Description automatically generated"/>
          <p:cNvPicPr preferRelativeResize="0"/>
          <p:nvPr/>
        </p:nvPicPr>
        <p:blipFill rotWithShape="1">
          <a:blip r:embed="rId7">
            <a:alphaModFix/>
          </a:blip>
          <a:srcRect/>
          <a:stretch/>
        </p:blipFill>
        <p:spPr>
          <a:xfrm>
            <a:off x="235660" y="1105139"/>
            <a:ext cx="2894039" cy="2885417"/>
          </a:xfrm>
          <a:prstGeom prst="rect">
            <a:avLst/>
          </a:prstGeom>
          <a:noFill/>
          <a:ln>
            <a:noFill/>
          </a:ln>
        </p:spPr>
      </p:pic>
      <p:sp>
        <p:nvSpPr>
          <p:cNvPr id="255" name="Google Shape;255;p24"/>
          <p:cNvSpPr/>
          <p:nvPr/>
        </p:nvSpPr>
        <p:spPr>
          <a:xfrm>
            <a:off x="9427" y="0"/>
            <a:ext cx="9125146" cy="6170006"/>
          </a:xfrm>
          <a:prstGeom prst="frame">
            <a:avLst>
              <a:gd name="adj1" fmla="val 3180"/>
            </a:avLst>
          </a:prstGeom>
          <a:solidFill>
            <a:srgbClr val="254B79"/>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59"/>
        <p:cNvGrpSpPr/>
        <p:nvPr/>
      </p:nvGrpSpPr>
      <p:grpSpPr>
        <a:xfrm>
          <a:off x="0" y="0"/>
          <a:ext cx="0" cy="0"/>
          <a:chOff x="0" y="0"/>
          <a:chExt cx="0" cy="0"/>
        </a:xfrm>
      </p:grpSpPr>
      <p:sp>
        <p:nvSpPr>
          <p:cNvPr id="260" name="Google Shape;260;p25"/>
          <p:cNvSpPr/>
          <p:nvPr/>
        </p:nvSpPr>
        <p:spPr>
          <a:xfrm>
            <a:off x="3235659" y="1191550"/>
            <a:ext cx="5622411" cy="4747032"/>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Advocate for increased financing, monitoring &amp; implementation of better policies &amp; interventions to provide families the support for breastfeeding that they need, especially breastfeeding counselling.</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Inform communities about the impact of formula feeding on the environment using a variety of communication techniques and influencers.</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err="1">
                <a:solidFill>
                  <a:schemeClr val="dk2"/>
                </a:solidFill>
                <a:latin typeface="Tahoma"/>
                <a:ea typeface="Tahoma"/>
                <a:cs typeface="Tahoma"/>
                <a:sym typeface="Tahoma"/>
              </a:rPr>
              <a:t>Sensitise</a:t>
            </a:r>
            <a:r>
              <a:rPr lang="en-US" sz="1600" b="0" i="0" u="none" strike="noStrike" cap="none" dirty="0">
                <a:solidFill>
                  <a:schemeClr val="dk2"/>
                </a:solidFill>
                <a:latin typeface="Tahoma"/>
                <a:ea typeface="Tahoma"/>
                <a:cs typeface="Tahoma"/>
                <a:sym typeface="Tahoma"/>
              </a:rPr>
              <a:t> journalists and the media to stimulate public debate on the links between breastfeeding &amp; the environment/climate change.</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Allocate resources for additional research on the climate/environmental impact of BMS.</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Collect systematic data on the impact of different IYCF policies &amp; </a:t>
            </a:r>
            <a:r>
              <a:rPr lang="en-US" sz="1600" b="0" i="0" u="none" strike="noStrike" cap="none" dirty="0" err="1">
                <a:solidFill>
                  <a:schemeClr val="dk2"/>
                </a:solidFill>
                <a:latin typeface="Tahoma"/>
                <a:ea typeface="Tahoma"/>
                <a:cs typeface="Tahoma"/>
                <a:sym typeface="Tahoma"/>
              </a:rPr>
              <a:t>programmes</a:t>
            </a:r>
            <a:r>
              <a:rPr lang="en-US" sz="1600" b="0" i="0" u="none" strike="noStrike" cap="none" dirty="0">
                <a:solidFill>
                  <a:schemeClr val="dk2"/>
                </a:solidFill>
                <a:latin typeface="Tahoma"/>
                <a:ea typeface="Tahoma"/>
                <a:cs typeface="Tahoma"/>
                <a:sym typeface="Tahoma"/>
              </a:rPr>
              <a:t> in emergency situations.</a:t>
            </a:r>
            <a:endParaRPr dirty="0"/>
          </a:p>
        </p:txBody>
      </p:sp>
      <p:grpSp>
        <p:nvGrpSpPr>
          <p:cNvPr id="261" name="Google Shape;261;p25"/>
          <p:cNvGrpSpPr/>
          <p:nvPr/>
        </p:nvGrpSpPr>
        <p:grpSpPr>
          <a:xfrm>
            <a:off x="-7792" y="6239985"/>
            <a:ext cx="9151792" cy="618015"/>
            <a:chOff x="1697806" y="2151818"/>
            <a:chExt cx="9159583" cy="618015"/>
          </a:xfrm>
        </p:grpSpPr>
        <p:sp>
          <p:nvSpPr>
            <p:cNvPr id="262" name="Google Shape;262;p25"/>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3" name="Google Shape;263;p25"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264" name="Google Shape;264;p25"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265" name="Google Shape;265;p25"/>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266" name="Google Shape;266;p25"/>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267" name="Google Shape;267;p25"/>
          <p:cNvSpPr/>
          <p:nvPr/>
        </p:nvSpPr>
        <p:spPr>
          <a:xfrm>
            <a:off x="285930" y="3850499"/>
            <a:ext cx="2938037" cy="19281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0" i="0" u="none" strike="noStrike" cap="none" dirty="0">
                <a:solidFill>
                  <a:srgbClr val="00126C"/>
                </a:solidFill>
                <a:latin typeface="Arial"/>
                <a:ea typeface="Arial"/>
                <a:cs typeface="Arial"/>
                <a:sym typeface="Arial"/>
              </a:rPr>
              <a:t>Societal support</a:t>
            </a:r>
            <a:endParaRPr dirty="0"/>
          </a:p>
        </p:txBody>
      </p:sp>
      <p:pic>
        <p:nvPicPr>
          <p:cNvPr id="268" name="Google Shape;268;p25" descr="A picture containing drawing&#10;&#10;Description automatically generated"/>
          <p:cNvPicPr preferRelativeResize="0"/>
          <p:nvPr/>
        </p:nvPicPr>
        <p:blipFill rotWithShape="1">
          <a:blip r:embed="rId6">
            <a:alphaModFix/>
          </a:blip>
          <a:srcRect/>
          <a:stretch/>
        </p:blipFill>
        <p:spPr>
          <a:xfrm>
            <a:off x="273377" y="1004729"/>
            <a:ext cx="2949728" cy="3002403"/>
          </a:xfrm>
          <a:prstGeom prst="rect">
            <a:avLst/>
          </a:prstGeom>
          <a:noFill/>
          <a:ln>
            <a:noFill/>
          </a:ln>
        </p:spPr>
      </p:pic>
      <p:sp>
        <p:nvSpPr>
          <p:cNvPr id="269" name="Google Shape;269;p25"/>
          <p:cNvSpPr/>
          <p:nvPr/>
        </p:nvSpPr>
        <p:spPr>
          <a:xfrm>
            <a:off x="9427" y="0"/>
            <a:ext cx="9125146" cy="6170006"/>
          </a:xfrm>
          <a:prstGeom prst="frame">
            <a:avLst>
              <a:gd name="adj1" fmla="val 3180"/>
            </a:avLst>
          </a:prstGeom>
          <a:solidFill>
            <a:srgbClr val="254B79"/>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70" name="Google Shape;270;p25"/>
          <p:cNvPicPr preferRelativeResize="0"/>
          <p:nvPr/>
        </p:nvPicPr>
        <p:blipFill rotWithShape="1">
          <a:blip r:embed="rId7">
            <a:alphaModFix/>
          </a:blip>
          <a:srcRect/>
          <a:stretch/>
        </p:blipFill>
        <p:spPr>
          <a:xfrm>
            <a:off x="197124" y="329341"/>
            <a:ext cx="4940484" cy="617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74"/>
        <p:cNvGrpSpPr/>
        <p:nvPr/>
      </p:nvGrpSpPr>
      <p:grpSpPr>
        <a:xfrm>
          <a:off x="0" y="0"/>
          <a:ext cx="0" cy="0"/>
          <a:chOff x="0" y="0"/>
          <a:chExt cx="0" cy="0"/>
        </a:xfrm>
      </p:grpSpPr>
      <p:sp>
        <p:nvSpPr>
          <p:cNvPr id="275" name="Google Shape;275;p26"/>
          <p:cNvSpPr/>
          <p:nvPr/>
        </p:nvSpPr>
        <p:spPr>
          <a:xfrm>
            <a:off x="3299382" y="1303742"/>
            <a:ext cx="5535208" cy="3412521"/>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Advocate for all women/parents with young children to have access to skilled breastfeeding counselling from health facilities &amp; communities.</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Implement the revised BFHI 2018 guidelines in all health facilities including private hospitals.</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Allocate resources for community groups to be able to provide basic breastfeeding counselling &amp; other forms of support close to women/parents.</a:t>
            </a:r>
            <a:endParaRPr dirty="0"/>
          </a:p>
        </p:txBody>
      </p:sp>
      <p:grpSp>
        <p:nvGrpSpPr>
          <p:cNvPr id="276" name="Google Shape;276;p26"/>
          <p:cNvGrpSpPr/>
          <p:nvPr/>
        </p:nvGrpSpPr>
        <p:grpSpPr>
          <a:xfrm>
            <a:off x="-7792" y="6239985"/>
            <a:ext cx="9151792" cy="618015"/>
            <a:chOff x="1697806" y="2151818"/>
            <a:chExt cx="9159583" cy="618015"/>
          </a:xfrm>
        </p:grpSpPr>
        <p:sp>
          <p:nvSpPr>
            <p:cNvPr id="277" name="Google Shape;277;p26"/>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8" name="Google Shape;278;p26"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279" name="Google Shape;279;p26"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280" name="Google Shape;280;p26"/>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281" name="Google Shape;281;p26"/>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282" name="Google Shape;282;p26"/>
          <p:cNvSpPr/>
          <p:nvPr/>
        </p:nvSpPr>
        <p:spPr>
          <a:xfrm>
            <a:off x="229376" y="3850499"/>
            <a:ext cx="2947458" cy="19076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0" i="0" u="none" strike="noStrike" cap="none" dirty="0">
                <a:solidFill>
                  <a:srgbClr val="00126C"/>
                </a:solidFill>
                <a:latin typeface="Arial"/>
                <a:ea typeface="Arial"/>
                <a:cs typeface="Arial"/>
                <a:sym typeface="Arial"/>
              </a:rPr>
              <a:t>Breastfeeding counselling is essential</a:t>
            </a:r>
            <a:endParaRPr dirty="0"/>
          </a:p>
        </p:txBody>
      </p:sp>
      <p:pic>
        <p:nvPicPr>
          <p:cNvPr id="283" name="Google Shape;283;p26" descr="A picture containing drawing&#10;&#10;Description automatically generated"/>
          <p:cNvPicPr preferRelativeResize="0"/>
          <p:nvPr/>
        </p:nvPicPr>
        <p:blipFill rotWithShape="1">
          <a:blip r:embed="rId6">
            <a:alphaModFix/>
          </a:blip>
          <a:srcRect t="6124" r="-2" b="3128"/>
          <a:stretch/>
        </p:blipFill>
        <p:spPr>
          <a:xfrm>
            <a:off x="229376" y="1171768"/>
            <a:ext cx="2947458" cy="2674710"/>
          </a:xfrm>
          <a:prstGeom prst="rect">
            <a:avLst/>
          </a:prstGeom>
          <a:solidFill>
            <a:schemeClr val="lt1"/>
          </a:solidFill>
          <a:ln w="9525" cap="flat" cmpd="sng">
            <a:solidFill>
              <a:schemeClr val="lt1"/>
            </a:solidFill>
            <a:prstDash val="solid"/>
            <a:round/>
            <a:headEnd type="none" w="sm" len="sm"/>
            <a:tailEnd type="none" w="sm" len="sm"/>
          </a:ln>
        </p:spPr>
      </p:pic>
      <p:sp>
        <p:nvSpPr>
          <p:cNvPr id="284" name="Google Shape;284;p26"/>
          <p:cNvSpPr/>
          <p:nvPr/>
        </p:nvSpPr>
        <p:spPr>
          <a:xfrm>
            <a:off x="9427" y="0"/>
            <a:ext cx="9125146" cy="6170006"/>
          </a:xfrm>
          <a:prstGeom prst="frame">
            <a:avLst>
              <a:gd name="adj1" fmla="val 3180"/>
            </a:avLst>
          </a:prstGeom>
          <a:solidFill>
            <a:srgbClr val="254B79"/>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85" name="Google Shape;285;p26"/>
          <p:cNvPicPr preferRelativeResize="0"/>
          <p:nvPr/>
        </p:nvPicPr>
        <p:blipFill rotWithShape="1">
          <a:blip r:embed="rId7">
            <a:alphaModFix/>
          </a:blip>
          <a:srcRect/>
          <a:stretch/>
        </p:blipFill>
        <p:spPr>
          <a:xfrm>
            <a:off x="197124" y="329341"/>
            <a:ext cx="4940484" cy="617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89"/>
        <p:cNvGrpSpPr/>
        <p:nvPr/>
      </p:nvGrpSpPr>
      <p:grpSpPr>
        <a:xfrm>
          <a:off x="0" y="0"/>
          <a:ext cx="0" cy="0"/>
          <a:chOff x="0" y="0"/>
          <a:chExt cx="0" cy="0"/>
        </a:xfrm>
      </p:grpSpPr>
      <p:sp>
        <p:nvSpPr>
          <p:cNvPr id="290" name="Google Shape;290;p27"/>
          <p:cNvSpPr/>
          <p:nvPr/>
        </p:nvSpPr>
        <p:spPr>
          <a:xfrm>
            <a:off x="3098075" y="1220824"/>
            <a:ext cx="5760000" cy="4498500"/>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Advocate for ongoing antenatal &amp; postnatal breastfeeding counselling contact to sustain optimal breastfeeding.</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Create a warm chain of support for breastfeeding by identifying key actors &amp; their roles in the first 1000 days and linking them to each other.</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Engage fathers/partners &amp; family support to share domestic responsibilities &amp; care for the breastfeeding dyad.</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Join a mother/parent support group &amp; share experiences with others in the community to </a:t>
            </a:r>
            <a:r>
              <a:rPr lang="en-US" sz="1600" b="0" i="0" u="none" strike="noStrike" cap="none" dirty="0" err="1">
                <a:solidFill>
                  <a:schemeClr val="dk2"/>
                </a:solidFill>
                <a:latin typeface="Tahoma"/>
                <a:ea typeface="Tahoma"/>
                <a:cs typeface="Tahoma"/>
                <a:sym typeface="Tahoma"/>
              </a:rPr>
              <a:t>normalise</a:t>
            </a:r>
            <a:r>
              <a:rPr lang="en-US" sz="1600" b="0" i="0" u="none" strike="noStrike" cap="none" dirty="0">
                <a:solidFill>
                  <a:schemeClr val="dk2"/>
                </a:solidFill>
                <a:latin typeface="Tahoma"/>
                <a:ea typeface="Tahoma"/>
                <a:cs typeface="Tahoma"/>
                <a:sym typeface="Tahoma"/>
              </a:rPr>
              <a:t> breastfeeding.</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Develop creative ideas for virtual &amp; online activities to engage target audiences in #WBW 2020.</a:t>
            </a:r>
            <a:endParaRPr dirty="0"/>
          </a:p>
        </p:txBody>
      </p:sp>
      <p:grpSp>
        <p:nvGrpSpPr>
          <p:cNvPr id="291" name="Google Shape;291;p27"/>
          <p:cNvGrpSpPr/>
          <p:nvPr/>
        </p:nvGrpSpPr>
        <p:grpSpPr>
          <a:xfrm>
            <a:off x="-7792" y="6239985"/>
            <a:ext cx="9151792" cy="618015"/>
            <a:chOff x="1697806" y="2151818"/>
            <a:chExt cx="9159583" cy="618015"/>
          </a:xfrm>
        </p:grpSpPr>
        <p:sp>
          <p:nvSpPr>
            <p:cNvPr id="292" name="Google Shape;292;p27"/>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3" name="Google Shape;293;p27"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294" name="Google Shape;294;p27"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295" name="Google Shape;295;p27"/>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296" name="Google Shape;296;p27"/>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297" name="Google Shape;297;p27"/>
          <p:cNvSpPr/>
          <p:nvPr/>
        </p:nvSpPr>
        <p:spPr>
          <a:xfrm>
            <a:off x="285931" y="3850499"/>
            <a:ext cx="2758927" cy="162388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0" i="0" u="none" strike="noStrike" cap="none" dirty="0">
                <a:solidFill>
                  <a:srgbClr val="00126C"/>
                </a:solidFill>
                <a:latin typeface="Arial"/>
                <a:ea typeface="Arial"/>
                <a:cs typeface="Arial"/>
                <a:sym typeface="Arial"/>
              </a:rPr>
              <a:t>Ongoing support across the first 1000 days</a:t>
            </a:r>
            <a:endParaRPr sz="2600" b="1" i="0" u="none" strike="noStrike" cap="none" dirty="0">
              <a:solidFill>
                <a:srgbClr val="131313"/>
              </a:solidFill>
              <a:latin typeface="Arial"/>
              <a:ea typeface="Arial"/>
              <a:cs typeface="Arial"/>
              <a:sym typeface="Arial"/>
            </a:endParaRPr>
          </a:p>
        </p:txBody>
      </p:sp>
      <p:pic>
        <p:nvPicPr>
          <p:cNvPr id="298" name="Google Shape;298;p27" descr="A picture containing drawing&#10;&#10;Description automatically generated"/>
          <p:cNvPicPr preferRelativeResize="0"/>
          <p:nvPr/>
        </p:nvPicPr>
        <p:blipFill rotWithShape="1">
          <a:blip r:embed="rId6">
            <a:alphaModFix/>
          </a:blip>
          <a:srcRect/>
          <a:stretch/>
        </p:blipFill>
        <p:spPr>
          <a:xfrm>
            <a:off x="269681" y="1042120"/>
            <a:ext cx="2814356" cy="2740654"/>
          </a:xfrm>
          <a:prstGeom prst="rect">
            <a:avLst/>
          </a:prstGeom>
          <a:noFill/>
          <a:ln>
            <a:noFill/>
          </a:ln>
        </p:spPr>
      </p:pic>
      <p:sp>
        <p:nvSpPr>
          <p:cNvPr id="299" name="Google Shape;299;p27"/>
          <p:cNvSpPr/>
          <p:nvPr/>
        </p:nvSpPr>
        <p:spPr>
          <a:xfrm>
            <a:off x="9427" y="0"/>
            <a:ext cx="9125146" cy="6170006"/>
          </a:xfrm>
          <a:prstGeom prst="frame">
            <a:avLst>
              <a:gd name="adj1" fmla="val 3180"/>
            </a:avLst>
          </a:prstGeom>
          <a:solidFill>
            <a:srgbClr val="254B79"/>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00" name="Google Shape;300;p27"/>
          <p:cNvPicPr preferRelativeResize="0"/>
          <p:nvPr/>
        </p:nvPicPr>
        <p:blipFill rotWithShape="1">
          <a:blip r:embed="rId7">
            <a:alphaModFix/>
          </a:blip>
          <a:srcRect/>
          <a:stretch/>
        </p:blipFill>
        <p:spPr>
          <a:xfrm>
            <a:off x="197124" y="329341"/>
            <a:ext cx="4940484" cy="617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04"/>
        <p:cNvGrpSpPr/>
        <p:nvPr/>
      </p:nvGrpSpPr>
      <p:grpSpPr>
        <a:xfrm>
          <a:off x="0" y="0"/>
          <a:ext cx="0" cy="0"/>
          <a:chOff x="0" y="0"/>
          <a:chExt cx="0" cy="0"/>
        </a:xfrm>
      </p:grpSpPr>
      <p:sp>
        <p:nvSpPr>
          <p:cNvPr id="305" name="Google Shape;305;p28"/>
          <p:cNvSpPr/>
          <p:nvPr/>
        </p:nvSpPr>
        <p:spPr>
          <a:xfrm>
            <a:off x="3120645" y="1289523"/>
            <a:ext cx="5775128" cy="4339013"/>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Invest in consistent training </a:t>
            </a:r>
            <a:r>
              <a:rPr lang="en-US" sz="1600" b="0" i="0" u="none" strike="noStrike" cap="none" dirty="0" err="1">
                <a:solidFill>
                  <a:schemeClr val="dk2"/>
                </a:solidFill>
                <a:latin typeface="Tahoma"/>
                <a:ea typeface="Tahoma"/>
                <a:cs typeface="Tahoma"/>
                <a:sym typeface="Tahoma"/>
              </a:rPr>
              <a:t>programmes</a:t>
            </a:r>
            <a:r>
              <a:rPr lang="en-US" sz="1600" b="0" i="0" u="none" strike="noStrike" cap="none" dirty="0">
                <a:solidFill>
                  <a:schemeClr val="dk2"/>
                </a:solidFill>
                <a:latin typeface="Tahoma"/>
                <a:ea typeface="Tahoma"/>
                <a:cs typeface="Tahoma"/>
                <a:sym typeface="Tahoma"/>
              </a:rPr>
              <a:t> for different levels of health professionals, lactation consultants, community health workers &amp; lay/peer supporters.</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Advocate for placement of appropriately-trained &amp; skilled staff at various levels: peer supporters, health professionals, lactation consultants and resource persons.</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Promote scaling up of existing breastfeeding training tools and </a:t>
            </a:r>
            <a:r>
              <a:rPr lang="en-US" sz="1600" b="0" i="0" u="none" strike="noStrike" cap="none" dirty="0" err="1">
                <a:solidFill>
                  <a:schemeClr val="dk2"/>
                </a:solidFill>
                <a:latin typeface="Tahoma"/>
                <a:ea typeface="Tahoma"/>
                <a:cs typeface="Tahoma"/>
                <a:sym typeface="Tahoma"/>
              </a:rPr>
              <a:t>programmes</a:t>
            </a:r>
            <a:r>
              <a:rPr lang="en-US" sz="1600" b="0" i="0" u="none" strike="noStrike" cap="none" dirty="0">
                <a:solidFill>
                  <a:schemeClr val="dk2"/>
                </a:solidFill>
                <a:latin typeface="Tahoma"/>
                <a:ea typeface="Tahoma"/>
                <a:cs typeface="Tahoma"/>
                <a:sym typeface="Tahoma"/>
              </a:rPr>
              <a:t> including online, digital &amp; e-learning methods, as well as face-to-face clinical &amp; other practical teaching.</a:t>
            </a:r>
            <a:endParaRPr dirty="0"/>
          </a:p>
          <a:p>
            <a:pPr marL="285750" marR="0" lvl="0" indent="-285750" algn="just" rtl="0">
              <a:lnSpc>
                <a:spcPct val="100000"/>
              </a:lnSpc>
              <a:spcBef>
                <a:spcPts val="1200"/>
              </a:spcBef>
              <a:spcAft>
                <a:spcPts val="0"/>
              </a:spcAft>
              <a:buClr>
                <a:schemeClr val="dk2"/>
              </a:buClr>
              <a:buSzPts val="1600"/>
              <a:buFont typeface="Noto Sans Symbols"/>
              <a:buChar char="❖"/>
            </a:pPr>
            <a:r>
              <a:rPr lang="en-US" sz="1600" b="0" i="0" u="none" strike="noStrike" cap="none" dirty="0">
                <a:solidFill>
                  <a:schemeClr val="dk2"/>
                </a:solidFill>
                <a:latin typeface="Tahoma"/>
                <a:ea typeface="Tahoma"/>
                <a:cs typeface="Tahoma"/>
                <a:sym typeface="Tahoma"/>
              </a:rPr>
              <a:t>Engage school children, students, youth &amp; social media influencers to spread awareness of the importance of breastfeeding for planetary health.</a:t>
            </a:r>
            <a:endParaRPr dirty="0"/>
          </a:p>
        </p:txBody>
      </p:sp>
      <p:grpSp>
        <p:nvGrpSpPr>
          <p:cNvPr id="306" name="Google Shape;306;p28"/>
          <p:cNvGrpSpPr/>
          <p:nvPr/>
        </p:nvGrpSpPr>
        <p:grpSpPr>
          <a:xfrm>
            <a:off x="-7792" y="6239985"/>
            <a:ext cx="9151792" cy="618015"/>
            <a:chOff x="1697806" y="2151818"/>
            <a:chExt cx="9159583" cy="618015"/>
          </a:xfrm>
        </p:grpSpPr>
        <p:sp>
          <p:nvSpPr>
            <p:cNvPr id="307" name="Google Shape;307;p28"/>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8" name="Google Shape;308;p28"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309" name="Google Shape;309;p28"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310" name="Google Shape;310;p28"/>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311" name="Google Shape;311;p28"/>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312" name="Google Shape;312;p28"/>
          <p:cNvSpPr/>
          <p:nvPr/>
        </p:nvSpPr>
        <p:spPr>
          <a:xfrm>
            <a:off x="248227" y="4119513"/>
            <a:ext cx="2758924" cy="150902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0" i="0" u="none" strike="noStrike" cap="none" dirty="0">
                <a:solidFill>
                  <a:srgbClr val="00126C"/>
                </a:solidFill>
                <a:latin typeface="Arial"/>
                <a:ea typeface="Arial"/>
                <a:cs typeface="Arial"/>
                <a:sym typeface="Arial"/>
              </a:rPr>
              <a:t>Building knowledge and skills at all levels</a:t>
            </a:r>
            <a:endParaRPr sz="2600" b="1" i="0" u="none" strike="noStrike" cap="none" dirty="0">
              <a:solidFill>
                <a:srgbClr val="131313"/>
              </a:solidFill>
              <a:latin typeface="Arial"/>
              <a:ea typeface="Arial"/>
              <a:cs typeface="Arial"/>
              <a:sym typeface="Arial"/>
            </a:endParaRPr>
          </a:p>
        </p:txBody>
      </p:sp>
      <p:pic>
        <p:nvPicPr>
          <p:cNvPr id="313" name="Google Shape;313;p28" descr="A picture containing drawing&#10;&#10;Description automatically generated"/>
          <p:cNvPicPr preferRelativeResize="0"/>
          <p:nvPr/>
        </p:nvPicPr>
        <p:blipFill rotWithShape="1">
          <a:blip r:embed="rId6">
            <a:alphaModFix/>
          </a:blip>
          <a:srcRect/>
          <a:stretch/>
        </p:blipFill>
        <p:spPr>
          <a:xfrm>
            <a:off x="237025" y="1177218"/>
            <a:ext cx="2771630" cy="2771630"/>
          </a:xfrm>
          <a:prstGeom prst="rect">
            <a:avLst/>
          </a:prstGeom>
          <a:noFill/>
          <a:ln>
            <a:noFill/>
          </a:ln>
        </p:spPr>
      </p:pic>
      <p:sp>
        <p:nvSpPr>
          <p:cNvPr id="314" name="Google Shape;314;p28"/>
          <p:cNvSpPr/>
          <p:nvPr/>
        </p:nvSpPr>
        <p:spPr>
          <a:xfrm>
            <a:off x="9427" y="0"/>
            <a:ext cx="9125146" cy="6170006"/>
          </a:xfrm>
          <a:prstGeom prst="frame">
            <a:avLst>
              <a:gd name="adj1" fmla="val 3180"/>
            </a:avLst>
          </a:prstGeom>
          <a:solidFill>
            <a:srgbClr val="254B79"/>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15" name="Google Shape;315;p28"/>
          <p:cNvPicPr preferRelativeResize="0"/>
          <p:nvPr/>
        </p:nvPicPr>
        <p:blipFill rotWithShape="1">
          <a:blip r:embed="rId7">
            <a:alphaModFix/>
          </a:blip>
          <a:srcRect/>
          <a:stretch/>
        </p:blipFill>
        <p:spPr>
          <a:xfrm>
            <a:off x="197124" y="329341"/>
            <a:ext cx="4940484" cy="617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19"/>
        <p:cNvGrpSpPr/>
        <p:nvPr/>
      </p:nvGrpSpPr>
      <p:grpSpPr>
        <a:xfrm>
          <a:off x="0" y="0"/>
          <a:ext cx="0" cy="0"/>
          <a:chOff x="0" y="0"/>
          <a:chExt cx="0" cy="0"/>
        </a:xfrm>
      </p:grpSpPr>
      <p:grpSp>
        <p:nvGrpSpPr>
          <p:cNvPr id="320" name="Google Shape;320;p29"/>
          <p:cNvGrpSpPr/>
          <p:nvPr/>
        </p:nvGrpSpPr>
        <p:grpSpPr>
          <a:xfrm>
            <a:off x="-7792" y="6239985"/>
            <a:ext cx="9151792" cy="618015"/>
            <a:chOff x="1697806" y="2151818"/>
            <a:chExt cx="9159583" cy="618015"/>
          </a:xfrm>
        </p:grpSpPr>
        <p:sp>
          <p:nvSpPr>
            <p:cNvPr id="321" name="Google Shape;321;p29"/>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2" name="Google Shape;322;p29"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323" name="Google Shape;323;p29"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324" name="Google Shape;324;p29"/>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325" name="Google Shape;325;p29"/>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326" name="Google Shape;326;p29"/>
          <p:cNvSpPr/>
          <p:nvPr/>
        </p:nvSpPr>
        <p:spPr>
          <a:xfrm>
            <a:off x="314208" y="4024511"/>
            <a:ext cx="2476126" cy="160402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0" i="0" u="none" strike="noStrike" cap="none" dirty="0">
                <a:solidFill>
                  <a:srgbClr val="00126C"/>
                </a:solidFill>
                <a:latin typeface="Arial"/>
                <a:ea typeface="Arial"/>
                <a:cs typeface="Arial"/>
                <a:sym typeface="Arial"/>
              </a:rPr>
              <a:t>Leaving no one behind</a:t>
            </a:r>
            <a:endParaRPr sz="2600" b="1" i="0" u="none" strike="noStrike" cap="none" dirty="0">
              <a:solidFill>
                <a:srgbClr val="131313"/>
              </a:solidFill>
              <a:latin typeface="Arial"/>
              <a:ea typeface="Arial"/>
              <a:cs typeface="Arial"/>
              <a:sym typeface="Arial"/>
            </a:endParaRPr>
          </a:p>
        </p:txBody>
      </p:sp>
      <p:pic>
        <p:nvPicPr>
          <p:cNvPr id="327" name="Google Shape;327;p29" descr="A picture containing drawing&#10;&#10;Description automatically generated"/>
          <p:cNvPicPr preferRelativeResize="0"/>
          <p:nvPr/>
        </p:nvPicPr>
        <p:blipFill rotWithShape="1">
          <a:blip r:embed="rId6">
            <a:alphaModFix/>
          </a:blip>
          <a:srcRect/>
          <a:stretch/>
        </p:blipFill>
        <p:spPr>
          <a:xfrm>
            <a:off x="268097" y="1247630"/>
            <a:ext cx="2559238" cy="2559238"/>
          </a:xfrm>
          <a:prstGeom prst="rect">
            <a:avLst/>
          </a:prstGeom>
          <a:noFill/>
          <a:ln>
            <a:noFill/>
          </a:ln>
        </p:spPr>
      </p:pic>
      <p:sp>
        <p:nvSpPr>
          <p:cNvPr id="328" name="Google Shape;328;p29"/>
          <p:cNvSpPr/>
          <p:nvPr/>
        </p:nvSpPr>
        <p:spPr>
          <a:xfrm>
            <a:off x="9427" y="0"/>
            <a:ext cx="9125146" cy="6170006"/>
          </a:xfrm>
          <a:prstGeom prst="frame">
            <a:avLst>
              <a:gd name="adj1" fmla="val 3180"/>
            </a:avLst>
          </a:prstGeom>
          <a:solidFill>
            <a:srgbClr val="254B79"/>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29" name="Google Shape;329;p29"/>
          <p:cNvPicPr preferRelativeResize="0"/>
          <p:nvPr/>
        </p:nvPicPr>
        <p:blipFill rotWithShape="1">
          <a:blip r:embed="rId7">
            <a:alphaModFix/>
          </a:blip>
          <a:srcRect/>
          <a:stretch/>
        </p:blipFill>
        <p:spPr>
          <a:xfrm>
            <a:off x="197124" y="329341"/>
            <a:ext cx="4940484" cy="617750"/>
          </a:xfrm>
          <a:prstGeom prst="rect">
            <a:avLst/>
          </a:prstGeom>
          <a:noFill/>
          <a:ln>
            <a:noFill/>
          </a:ln>
        </p:spPr>
      </p:pic>
      <p:sp>
        <p:nvSpPr>
          <p:cNvPr id="330" name="Google Shape;330;p29"/>
          <p:cNvSpPr/>
          <p:nvPr/>
        </p:nvSpPr>
        <p:spPr>
          <a:xfrm>
            <a:off x="2705493" y="771708"/>
            <a:ext cx="6170410" cy="5167179"/>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1000"/>
              </a:spcBef>
              <a:spcAft>
                <a:spcPts val="0"/>
              </a:spcAft>
              <a:buClr>
                <a:schemeClr val="dk2"/>
              </a:buClr>
              <a:buSzPts val="1600"/>
              <a:buFont typeface="Noto Sans Symbols"/>
              <a:buChar char="❖"/>
            </a:pPr>
            <a:r>
              <a:rPr lang="en-US" sz="1570" b="0" i="0" u="none" strike="noStrike" cap="none" dirty="0">
                <a:solidFill>
                  <a:schemeClr val="dk2"/>
                </a:solidFill>
                <a:latin typeface="Tahoma"/>
                <a:ea typeface="Tahoma"/>
                <a:cs typeface="Tahoma"/>
                <a:sym typeface="Tahoma"/>
              </a:rPr>
              <a:t>Promote the use of evidence-based international IYCF guidelines to develop national action plans &amp; communication messages.</a:t>
            </a:r>
            <a:endParaRPr dirty="0"/>
          </a:p>
          <a:p>
            <a:pPr marL="285750" marR="0" lvl="0" indent="-285750" algn="just" rtl="0">
              <a:lnSpc>
                <a:spcPct val="100000"/>
              </a:lnSpc>
              <a:spcBef>
                <a:spcPts val="1000"/>
              </a:spcBef>
              <a:spcAft>
                <a:spcPts val="0"/>
              </a:spcAft>
              <a:buClr>
                <a:schemeClr val="dk2"/>
              </a:buClr>
              <a:buSzPts val="1600"/>
              <a:buFont typeface="Noto Sans Symbols"/>
              <a:buChar char="❖"/>
            </a:pPr>
            <a:r>
              <a:rPr lang="en-US" sz="1570" b="0" i="0" u="none" strike="noStrike" cap="none" dirty="0">
                <a:solidFill>
                  <a:schemeClr val="dk2"/>
                </a:solidFill>
                <a:latin typeface="Tahoma"/>
                <a:ea typeface="Tahoma"/>
                <a:cs typeface="Tahoma"/>
                <a:sym typeface="Tahoma"/>
              </a:rPr>
              <a:t>Ensure that breastfeeding protection, promotion &amp; support is specifically included in national emergency-preparedness &amp; response plans.</a:t>
            </a:r>
            <a:endParaRPr dirty="0"/>
          </a:p>
          <a:p>
            <a:pPr marL="285750" marR="0" lvl="0" indent="-285750" algn="just" rtl="0">
              <a:lnSpc>
                <a:spcPct val="100000"/>
              </a:lnSpc>
              <a:spcBef>
                <a:spcPts val="1000"/>
              </a:spcBef>
              <a:spcAft>
                <a:spcPts val="0"/>
              </a:spcAft>
              <a:buClr>
                <a:schemeClr val="dk2"/>
              </a:buClr>
              <a:buSzPts val="1600"/>
              <a:buFont typeface="Noto Sans Symbols"/>
              <a:buChar char="❖"/>
            </a:pPr>
            <a:r>
              <a:rPr lang="en-US" sz="1570" b="0" i="0" u="none" strike="noStrike" cap="none" dirty="0">
                <a:solidFill>
                  <a:schemeClr val="dk2"/>
                </a:solidFill>
                <a:latin typeface="Tahoma"/>
                <a:ea typeface="Tahoma"/>
                <a:cs typeface="Tahoma"/>
                <a:sym typeface="Tahoma"/>
              </a:rPr>
              <a:t>Inform all health workers, community groups &amp; the public about the importance of breastfeeding in national- &amp; community preparedness plans.</a:t>
            </a:r>
            <a:endParaRPr dirty="0"/>
          </a:p>
          <a:p>
            <a:pPr marL="285750" marR="0" lvl="0" indent="-285750" algn="just" rtl="0">
              <a:lnSpc>
                <a:spcPct val="100000"/>
              </a:lnSpc>
              <a:spcBef>
                <a:spcPts val="1000"/>
              </a:spcBef>
              <a:spcAft>
                <a:spcPts val="0"/>
              </a:spcAft>
              <a:buClr>
                <a:schemeClr val="dk2"/>
              </a:buClr>
              <a:buSzPts val="1600"/>
              <a:buFont typeface="Noto Sans Symbols"/>
              <a:buChar char="❖"/>
            </a:pPr>
            <a:r>
              <a:rPr lang="en-US" sz="1570" b="0" i="0" u="none" strike="noStrike" cap="none" dirty="0">
                <a:solidFill>
                  <a:schemeClr val="dk2"/>
                </a:solidFill>
                <a:latin typeface="Tahoma"/>
                <a:ea typeface="Tahoma"/>
                <a:cs typeface="Tahoma"/>
                <a:sym typeface="Tahoma"/>
              </a:rPr>
              <a:t>Reinforce support for breastfeeding families that targets all members of the family &amp; the community by developing appropriate &amp; consistent communication messages.</a:t>
            </a:r>
            <a:endParaRPr dirty="0"/>
          </a:p>
          <a:p>
            <a:pPr marL="285750" marR="0" lvl="0" indent="-285750" algn="just" rtl="0">
              <a:lnSpc>
                <a:spcPct val="100000"/>
              </a:lnSpc>
              <a:spcBef>
                <a:spcPts val="1000"/>
              </a:spcBef>
              <a:spcAft>
                <a:spcPts val="0"/>
              </a:spcAft>
              <a:buClr>
                <a:schemeClr val="dk2"/>
              </a:buClr>
              <a:buSzPts val="1600"/>
              <a:buFont typeface="Noto Sans Symbols"/>
              <a:buChar char="❖"/>
            </a:pPr>
            <a:r>
              <a:rPr lang="en-US" sz="1570" b="0" i="0" u="none" strike="noStrike" cap="none" dirty="0" err="1">
                <a:solidFill>
                  <a:schemeClr val="dk2"/>
                </a:solidFill>
                <a:latin typeface="Tahoma"/>
                <a:ea typeface="Tahoma"/>
                <a:cs typeface="Tahoma"/>
                <a:sym typeface="Tahoma"/>
              </a:rPr>
              <a:t>Emphasise</a:t>
            </a:r>
            <a:r>
              <a:rPr lang="en-US" sz="1570" b="0" i="0" u="none" strike="noStrike" cap="none" dirty="0">
                <a:solidFill>
                  <a:schemeClr val="dk2"/>
                </a:solidFill>
                <a:latin typeface="Tahoma"/>
                <a:ea typeface="Tahoma"/>
                <a:cs typeface="Tahoma"/>
                <a:sym typeface="Tahoma"/>
              </a:rPr>
              <a:t> hand expression of breastmilk, appropriate use of </a:t>
            </a:r>
            <a:r>
              <a:rPr lang="en-US" sz="1570" b="0" i="0" u="none" strike="noStrike" cap="none" dirty="0" err="1">
                <a:solidFill>
                  <a:schemeClr val="dk2"/>
                </a:solidFill>
                <a:latin typeface="Tahoma"/>
                <a:ea typeface="Tahoma"/>
                <a:cs typeface="Tahoma"/>
                <a:sym typeface="Tahoma"/>
              </a:rPr>
              <a:t>breastpumps</a:t>
            </a:r>
            <a:r>
              <a:rPr lang="en-US" sz="1570" b="0" i="0" u="none" strike="noStrike" cap="none" dirty="0">
                <a:solidFill>
                  <a:schemeClr val="dk2"/>
                </a:solidFill>
                <a:latin typeface="Tahoma"/>
                <a:ea typeface="Tahoma"/>
                <a:cs typeface="Tahoma"/>
                <a:sym typeface="Tahoma"/>
              </a:rPr>
              <a:t> where safe, correct breastmilk storage &amp; preparation, cup feeding, techniques to maintain breastmilk supply, </a:t>
            </a:r>
            <a:r>
              <a:rPr lang="en-US" sz="1570" b="0" i="0" u="none" strike="noStrike" cap="none" dirty="0" err="1">
                <a:solidFill>
                  <a:schemeClr val="dk2"/>
                </a:solidFill>
                <a:latin typeface="Tahoma"/>
                <a:ea typeface="Tahoma"/>
                <a:cs typeface="Tahoma"/>
                <a:sym typeface="Tahoma"/>
              </a:rPr>
              <a:t>relactation</a:t>
            </a:r>
            <a:r>
              <a:rPr lang="en-US" sz="1570" b="0" i="0" u="none" strike="noStrike" cap="none" dirty="0">
                <a:solidFill>
                  <a:schemeClr val="dk2"/>
                </a:solidFill>
                <a:latin typeface="Tahoma"/>
                <a:ea typeface="Tahoma"/>
                <a:cs typeface="Tahoma"/>
                <a:sym typeface="Tahoma"/>
              </a:rPr>
              <a:t> &amp; wet nursing.</a:t>
            </a:r>
            <a:endParaRPr dirty="0"/>
          </a:p>
          <a:p>
            <a:pPr marL="285750" marR="0" lvl="0" indent="-285750" algn="just" rtl="0">
              <a:lnSpc>
                <a:spcPct val="100000"/>
              </a:lnSpc>
              <a:spcBef>
                <a:spcPts val="1000"/>
              </a:spcBef>
              <a:spcAft>
                <a:spcPts val="0"/>
              </a:spcAft>
              <a:buClr>
                <a:schemeClr val="dk2"/>
              </a:buClr>
              <a:buSzPts val="1600"/>
              <a:buFont typeface="Noto Sans Symbols"/>
              <a:buChar char="❖"/>
            </a:pPr>
            <a:r>
              <a:rPr lang="en-US" sz="1570" b="0" i="0" u="none" strike="noStrike" cap="none" dirty="0">
                <a:solidFill>
                  <a:schemeClr val="dk2"/>
                </a:solidFill>
                <a:latin typeface="Tahoma"/>
                <a:ea typeface="Tahoma"/>
                <a:cs typeface="Tahoma"/>
                <a:sym typeface="Tahoma"/>
              </a:rPr>
              <a:t>Ensure that donor human milk is available for babies who need   it through human milk banks or other appropriate community initiatives.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5"/>
        <p:cNvGrpSpPr/>
        <p:nvPr/>
      </p:nvGrpSpPr>
      <p:grpSpPr>
        <a:xfrm>
          <a:off x="0" y="0"/>
          <a:ext cx="0" cy="0"/>
          <a:chOff x="0" y="0"/>
          <a:chExt cx="0" cy="0"/>
        </a:xfrm>
      </p:grpSpPr>
      <p:pic>
        <p:nvPicPr>
          <p:cNvPr id="336" name="Google Shape;336;p30" descr="A close up of a sign&#10;&#10;Description automatically generated"/>
          <p:cNvPicPr preferRelativeResize="0"/>
          <p:nvPr/>
        </p:nvPicPr>
        <p:blipFill rotWithShape="1">
          <a:blip r:embed="rId3">
            <a:alphaModFix/>
          </a:blip>
          <a:srcRect/>
          <a:stretch/>
        </p:blipFill>
        <p:spPr>
          <a:xfrm>
            <a:off x="0" y="-112899"/>
            <a:ext cx="9144000" cy="6273478"/>
          </a:xfrm>
          <a:prstGeom prst="rect">
            <a:avLst/>
          </a:prstGeom>
          <a:noFill/>
          <a:ln>
            <a:noFill/>
          </a:ln>
        </p:spPr>
      </p:pic>
      <p:grpSp>
        <p:nvGrpSpPr>
          <p:cNvPr id="337" name="Google Shape;337;p30"/>
          <p:cNvGrpSpPr/>
          <p:nvPr/>
        </p:nvGrpSpPr>
        <p:grpSpPr>
          <a:xfrm>
            <a:off x="-7792" y="6239985"/>
            <a:ext cx="9151792" cy="618015"/>
            <a:chOff x="1697806" y="2151818"/>
            <a:chExt cx="9159583" cy="618015"/>
          </a:xfrm>
        </p:grpSpPr>
        <p:sp>
          <p:nvSpPr>
            <p:cNvPr id="338" name="Google Shape;338;p30"/>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9" name="Google Shape;339;p30" descr="Image result for the global goals"/>
            <p:cNvPicPr preferRelativeResize="0"/>
            <p:nvPr/>
          </p:nvPicPr>
          <p:blipFill rotWithShape="1">
            <a:blip r:embed="rId4">
              <a:alphaModFix/>
            </a:blip>
            <a:srcRect t="7809" b="10577"/>
            <a:stretch/>
          </p:blipFill>
          <p:spPr>
            <a:xfrm>
              <a:off x="8868792" y="2263505"/>
              <a:ext cx="1217020" cy="477165"/>
            </a:xfrm>
            <a:prstGeom prst="rect">
              <a:avLst/>
            </a:prstGeom>
            <a:noFill/>
            <a:ln>
              <a:noFill/>
            </a:ln>
          </p:spPr>
        </p:pic>
        <p:pic>
          <p:nvPicPr>
            <p:cNvPr id="340" name="Google Shape;340;p30" descr="A close up of a logo&#10;&#10;Description automatically generated"/>
            <p:cNvPicPr preferRelativeResize="0"/>
            <p:nvPr/>
          </p:nvPicPr>
          <p:blipFill rotWithShape="1">
            <a:blip r:embed="rId5">
              <a:alphaModFix/>
            </a:blip>
            <a:srcRect/>
            <a:stretch/>
          </p:blipFill>
          <p:spPr>
            <a:xfrm>
              <a:off x="10439853" y="2263505"/>
              <a:ext cx="355388" cy="477164"/>
            </a:xfrm>
            <a:prstGeom prst="rect">
              <a:avLst/>
            </a:prstGeom>
            <a:noFill/>
            <a:ln>
              <a:noFill/>
            </a:ln>
          </p:spPr>
        </p:pic>
        <p:pic>
          <p:nvPicPr>
            <p:cNvPr id="341" name="Google Shape;341;p30"/>
            <p:cNvPicPr preferRelativeResize="0"/>
            <p:nvPr/>
          </p:nvPicPr>
          <p:blipFill rotWithShape="1">
            <a:blip r:embed="rId6">
              <a:alphaModFix/>
            </a:blip>
            <a:srcRect/>
            <a:stretch/>
          </p:blipFill>
          <p:spPr>
            <a:xfrm>
              <a:off x="1773100" y="2228363"/>
              <a:ext cx="613039" cy="511275"/>
            </a:xfrm>
            <a:prstGeom prst="rect">
              <a:avLst/>
            </a:prstGeom>
            <a:noFill/>
            <a:ln>
              <a:noFill/>
            </a:ln>
          </p:spPr>
        </p:pic>
        <p:cxnSp>
          <p:nvCxnSpPr>
            <p:cNvPr id="342" name="Google Shape;342;p30"/>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grpSp>
        <p:nvGrpSpPr>
          <p:cNvPr id="343" name="Google Shape;343;p30"/>
          <p:cNvGrpSpPr/>
          <p:nvPr/>
        </p:nvGrpSpPr>
        <p:grpSpPr>
          <a:xfrm>
            <a:off x="105332" y="3687003"/>
            <a:ext cx="8621487" cy="2231378"/>
            <a:chOff x="105332" y="3583306"/>
            <a:chExt cx="8621487" cy="2231378"/>
          </a:xfrm>
        </p:grpSpPr>
        <p:sp>
          <p:nvSpPr>
            <p:cNvPr id="344" name="Google Shape;344;p30"/>
            <p:cNvSpPr/>
            <p:nvPr/>
          </p:nvSpPr>
          <p:spPr>
            <a:xfrm>
              <a:off x="105332" y="3583306"/>
              <a:ext cx="6653689" cy="116612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Tahoma"/>
                  <a:ea typeface="Tahoma"/>
                  <a:cs typeface="Tahoma"/>
                  <a:sym typeface="Tahoma"/>
                </a:rPr>
                <a:t>A warm chain of support creates an enabling environment that empowers all women/parents</a:t>
              </a:r>
              <a:endParaRPr sz="2400" b="0" i="0" u="none" strike="noStrike" cap="none" dirty="0">
                <a:solidFill>
                  <a:srgbClr val="000000"/>
                </a:solidFill>
                <a:latin typeface="Tahoma"/>
                <a:ea typeface="Tahoma"/>
                <a:cs typeface="Tahoma"/>
                <a:sym typeface="Tahoma"/>
              </a:endParaRPr>
            </a:p>
          </p:txBody>
        </p:sp>
        <p:sp>
          <p:nvSpPr>
            <p:cNvPr id="345" name="Google Shape;345;p30"/>
            <p:cNvSpPr/>
            <p:nvPr/>
          </p:nvSpPr>
          <p:spPr>
            <a:xfrm>
              <a:off x="113124" y="4689696"/>
              <a:ext cx="8613695" cy="112498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b="0" i="0" u="none" strike="noStrike" cap="none" dirty="0">
                  <a:solidFill>
                    <a:srgbClr val="000000"/>
                  </a:solidFill>
                  <a:latin typeface="Tahoma"/>
                  <a:ea typeface="Tahoma"/>
                  <a:cs typeface="Tahoma"/>
                  <a:sym typeface="Tahoma"/>
                </a:rPr>
                <a:t>to breastfeed optimally. Together, we can achieve a win-win situation for humanity and the planet.</a:t>
              </a:r>
              <a:endParaRPr sz="2400" b="0" i="0" u="none" strike="noStrike" cap="none" dirty="0">
                <a:solidFill>
                  <a:srgbClr val="000000"/>
                </a:solidFill>
                <a:latin typeface="Tahoma"/>
                <a:ea typeface="Tahoma"/>
                <a:cs typeface="Tahoma"/>
                <a:sym typeface="Tahom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3086D"/>
        </a:solidFill>
        <a:effectLst/>
      </p:bgPr>
    </p:bg>
    <p:spTree>
      <p:nvGrpSpPr>
        <p:cNvPr id="1" name="Shape 349"/>
        <p:cNvGrpSpPr/>
        <p:nvPr/>
      </p:nvGrpSpPr>
      <p:grpSpPr>
        <a:xfrm>
          <a:off x="0" y="0"/>
          <a:ext cx="0" cy="0"/>
          <a:chOff x="0" y="0"/>
          <a:chExt cx="0" cy="0"/>
        </a:xfrm>
      </p:grpSpPr>
      <p:grpSp>
        <p:nvGrpSpPr>
          <p:cNvPr id="350" name="Google Shape;350;p31"/>
          <p:cNvGrpSpPr/>
          <p:nvPr/>
        </p:nvGrpSpPr>
        <p:grpSpPr>
          <a:xfrm>
            <a:off x="-7792" y="6239985"/>
            <a:ext cx="9151792" cy="618015"/>
            <a:chOff x="1697806" y="2151818"/>
            <a:chExt cx="9159583" cy="618015"/>
          </a:xfrm>
        </p:grpSpPr>
        <p:sp>
          <p:nvSpPr>
            <p:cNvPr id="351" name="Google Shape;351;p31"/>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2" name="Google Shape;352;p31"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353" name="Google Shape;353;p31"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354" name="Google Shape;354;p31"/>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355" name="Google Shape;355;p31"/>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356" name="Google Shape;356;p31"/>
          <p:cNvSpPr txBox="1"/>
          <p:nvPr/>
        </p:nvSpPr>
        <p:spPr>
          <a:xfrm>
            <a:off x="67437" y="117674"/>
            <a:ext cx="9054353" cy="9645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chemeClr val="lt1"/>
                </a:solidFill>
                <a:latin typeface="Tahoma"/>
                <a:ea typeface="Tahoma"/>
                <a:cs typeface="Tahoma"/>
                <a:sym typeface="Tahoma"/>
              </a:rPr>
              <a:t>5 WAYS TO CELEBRATE #WBW2020</a:t>
            </a:r>
            <a:endParaRPr sz="3000" b="1" i="0" u="sng" strike="noStrike" cap="none" dirty="0">
              <a:solidFill>
                <a:schemeClr val="lt1"/>
              </a:solidFill>
              <a:latin typeface="Tahoma"/>
              <a:ea typeface="Tahoma"/>
              <a:cs typeface="Tahoma"/>
              <a:sym typeface="Tahoma"/>
            </a:endParaRPr>
          </a:p>
        </p:txBody>
      </p:sp>
      <p:sp>
        <p:nvSpPr>
          <p:cNvPr id="357" name="Google Shape;357;p31"/>
          <p:cNvSpPr txBox="1"/>
          <p:nvPr/>
        </p:nvSpPr>
        <p:spPr>
          <a:xfrm>
            <a:off x="0" y="993678"/>
            <a:ext cx="9054354" cy="5141185"/>
          </a:xfrm>
          <a:prstGeom prst="rect">
            <a:avLst/>
          </a:prstGeom>
          <a:noFill/>
          <a:ln>
            <a:noFill/>
          </a:ln>
        </p:spPr>
        <p:txBody>
          <a:bodyPr spcFirstLastPara="1" wrap="square" lIns="91425" tIns="91425" rIns="91425" bIns="91425" anchor="t" anchorCtr="0">
            <a:noAutofit/>
          </a:bodyPr>
          <a:lstStyle/>
          <a:p>
            <a:pPr marL="457200" marR="0" lvl="0" indent="-311150" algn="just" rtl="0">
              <a:lnSpc>
                <a:spcPct val="100000"/>
              </a:lnSpc>
              <a:spcBef>
                <a:spcPts val="600"/>
              </a:spcBef>
              <a:spcAft>
                <a:spcPts val="0"/>
              </a:spcAft>
              <a:buClr>
                <a:schemeClr val="lt1"/>
              </a:buClr>
              <a:buSzPts val="1300"/>
              <a:buFont typeface="Noto Sans Symbols"/>
              <a:buAutoNum type="arabicPeriod"/>
            </a:pPr>
            <a:r>
              <a:rPr lang="en-US" sz="1900" b="0" i="0" u="none" strike="noStrike" cap="none" dirty="0">
                <a:solidFill>
                  <a:schemeClr val="lt1"/>
                </a:solidFill>
                <a:latin typeface="Tahoma"/>
                <a:ea typeface="Tahoma"/>
                <a:cs typeface="Tahoma"/>
                <a:sym typeface="Tahoma"/>
              </a:rPr>
              <a:t>Share on our social media platforms:</a:t>
            </a:r>
            <a:endParaRPr sz="1900" b="0" i="0" u="none" strike="noStrike" cap="none" dirty="0">
              <a:solidFill>
                <a:schemeClr val="lt1"/>
              </a:solidFill>
              <a:latin typeface="Tahoma"/>
              <a:ea typeface="Tahoma"/>
              <a:cs typeface="Tahoma"/>
              <a:sym typeface="Tahoma"/>
            </a:endParaRPr>
          </a:p>
          <a:p>
            <a:pPr marL="914400" marR="0" lvl="1" indent="-311150" algn="just" rtl="0">
              <a:lnSpc>
                <a:spcPct val="100000"/>
              </a:lnSpc>
              <a:spcBef>
                <a:spcPts val="1200"/>
              </a:spcBef>
              <a:spcAft>
                <a:spcPts val="0"/>
              </a:spcAft>
              <a:buClr>
                <a:schemeClr val="lt1"/>
              </a:buClr>
              <a:buSzPts val="1300"/>
              <a:buFont typeface="Noto Sans Symbols"/>
              <a:buAutoNum type="alphaLcPeriod"/>
            </a:pPr>
            <a:r>
              <a:rPr lang="en-US" sz="1700" b="0" i="0" u="none" strike="noStrike" cap="none" dirty="0">
                <a:solidFill>
                  <a:schemeClr val="lt1"/>
                </a:solidFill>
                <a:latin typeface="Tahoma"/>
                <a:ea typeface="Tahoma"/>
                <a:cs typeface="Tahoma"/>
                <a:sym typeface="Tahoma"/>
              </a:rPr>
              <a:t>your breastfeeding experiences and support needed during the COVID-19 pandemic</a:t>
            </a:r>
            <a:endParaRPr sz="1700" b="0" i="0" u="none" strike="noStrike" cap="none" dirty="0">
              <a:solidFill>
                <a:schemeClr val="lt1"/>
              </a:solidFill>
              <a:latin typeface="Tahoma"/>
              <a:ea typeface="Tahoma"/>
              <a:cs typeface="Tahoma"/>
              <a:sym typeface="Tahoma"/>
            </a:endParaRPr>
          </a:p>
          <a:p>
            <a:pPr marL="914400" marR="0" lvl="1" indent="-311150" algn="just" rtl="0">
              <a:lnSpc>
                <a:spcPct val="100000"/>
              </a:lnSpc>
              <a:spcBef>
                <a:spcPts val="1200"/>
              </a:spcBef>
              <a:spcAft>
                <a:spcPts val="0"/>
              </a:spcAft>
              <a:buClr>
                <a:schemeClr val="lt1"/>
              </a:buClr>
              <a:buSzPts val="1300"/>
              <a:buFont typeface="Noto Sans Symbols"/>
              <a:buAutoNum type="alphaLcPeriod"/>
            </a:pPr>
            <a:r>
              <a:rPr lang="en-US" sz="1700" b="0" i="0" u="none" strike="noStrike" cap="none" dirty="0">
                <a:solidFill>
                  <a:schemeClr val="lt1"/>
                </a:solidFill>
                <a:latin typeface="Tahoma"/>
                <a:ea typeface="Tahoma"/>
                <a:cs typeface="Tahoma"/>
                <a:sym typeface="Tahoma"/>
              </a:rPr>
              <a:t>your thoughts about the </a:t>
            </a:r>
            <a:r>
              <a:rPr lang="en-US" sz="1700" dirty="0">
                <a:solidFill>
                  <a:schemeClr val="lt1"/>
                </a:solidFill>
                <a:latin typeface="Tahoma"/>
                <a:ea typeface="Tahoma"/>
                <a:cs typeface="Tahoma"/>
                <a:sym typeface="Tahoma"/>
              </a:rPr>
              <a:t>links </a:t>
            </a:r>
            <a:r>
              <a:rPr lang="en-US" sz="1700" b="0" i="0" u="none" strike="noStrike" cap="none" dirty="0">
                <a:solidFill>
                  <a:schemeClr val="lt1"/>
                </a:solidFill>
                <a:latin typeface="Tahoma"/>
                <a:ea typeface="Tahoma"/>
                <a:cs typeface="Tahoma"/>
                <a:sym typeface="Tahoma"/>
              </a:rPr>
              <a:t>between breastfeeding and environment/climate change</a:t>
            </a:r>
            <a:endParaRPr sz="1700" b="0" i="0" u="none" strike="noStrike" cap="none" dirty="0">
              <a:solidFill>
                <a:schemeClr val="lt1"/>
              </a:solidFill>
              <a:latin typeface="Tahoma"/>
              <a:ea typeface="Tahoma"/>
              <a:cs typeface="Tahoma"/>
              <a:sym typeface="Tahoma"/>
            </a:endParaRPr>
          </a:p>
          <a:p>
            <a:pPr marL="457200" marR="0" lvl="0" indent="-311150" algn="just" rtl="0">
              <a:lnSpc>
                <a:spcPct val="100000"/>
              </a:lnSpc>
              <a:spcBef>
                <a:spcPts val="1200"/>
              </a:spcBef>
              <a:spcAft>
                <a:spcPts val="0"/>
              </a:spcAft>
              <a:buClr>
                <a:schemeClr val="lt1"/>
              </a:buClr>
              <a:buSzPts val="1300"/>
              <a:buFont typeface="Tahoma"/>
              <a:buAutoNum type="arabicPeriod"/>
            </a:pPr>
            <a:r>
              <a:rPr lang="en-US" sz="1900" b="0" i="0" u="none" strike="noStrike" cap="none" dirty="0">
                <a:solidFill>
                  <a:schemeClr val="accent4"/>
                </a:solidFill>
                <a:latin typeface="Tahoma"/>
                <a:ea typeface="Tahoma"/>
                <a:cs typeface="Tahoma"/>
                <a:sym typeface="Tahoma"/>
                <a:hlinkClick r:id="rId6">
                  <a:extLst>
                    <a:ext uri="{A12FA001-AC4F-418D-AE19-62706E023703}">
                      <ahyp:hlinkClr xmlns:ahyp="http://schemas.microsoft.com/office/drawing/2018/hyperlinkcolor" xmlns="" val="tx"/>
                    </a:ext>
                  </a:extLst>
                </a:hlinkClick>
              </a:rPr>
              <a:t>Pledge</a:t>
            </a:r>
            <a:r>
              <a:rPr lang="en-US" sz="1900" b="0" i="0" u="none" strike="noStrike" cap="none" dirty="0">
                <a:solidFill>
                  <a:schemeClr val="lt1"/>
                </a:solidFill>
                <a:latin typeface="Tahoma"/>
                <a:ea typeface="Tahoma"/>
                <a:cs typeface="Tahoma"/>
                <a:sym typeface="Tahoma"/>
              </a:rPr>
              <a:t> &amp; Report your #WBW2020 activities (physical and/or virtual)</a:t>
            </a:r>
            <a:endParaRPr sz="1900" b="0" i="0" u="none" strike="noStrike" cap="none" dirty="0">
              <a:solidFill>
                <a:schemeClr val="lt1"/>
              </a:solidFill>
              <a:latin typeface="Tahoma"/>
              <a:ea typeface="Tahoma"/>
              <a:cs typeface="Tahoma"/>
              <a:sym typeface="Tahoma"/>
            </a:endParaRPr>
          </a:p>
          <a:p>
            <a:pPr marL="457200" marR="0" lvl="0" indent="-311150" algn="just" rtl="0">
              <a:lnSpc>
                <a:spcPct val="100000"/>
              </a:lnSpc>
              <a:spcBef>
                <a:spcPts val="1200"/>
              </a:spcBef>
              <a:spcAft>
                <a:spcPts val="0"/>
              </a:spcAft>
              <a:buClr>
                <a:schemeClr val="lt1"/>
              </a:buClr>
              <a:buSzPts val="1300"/>
              <a:buFont typeface="Tahoma"/>
              <a:buAutoNum type="arabicPeriod"/>
            </a:pPr>
            <a:r>
              <a:rPr lang="en-US" sz="1900" b="0" i="0" u="none" strike="noStrike" cap="none" dirty="0">
                <a:solidFill>
                  <a:schemeClr val="lt1"/>
                </a:solidFill>
                <a:latin typeface="Tahoma"/>
                <a:ea typeface="Tahoma"/>
                <a:cs typeface="Tahoma"/>
                <a:sym typeface="Tahoma"/>
              </a:rPr>
              <a:t>Tune in to our #WBW2020 podcasts and send us your questions/comments</a:t>
            </a:r>
            <a:endParaRPr sz="1900" b="0" i="0" u="none" strike="noStrike" cap="none" dirty="0">
              <a:solidFill>
                <a:schemeClr val="lt1"/>
              </a:solidFill>
              <a:latin typeface="Tahoma"/>
              <a:ea typeface="Tahoma"/>
              <a:cs typeface="Tahoma"/>
              <a:sym typeface="Tahoma"/>
            </a:endParaRPr>
          </a:p>
          <a:p>
            <a:pPr marL="457200" marR="0" lvl="0" indent="-311150" algn="just" rtl="0">
              <a:lnSpc>
                <a:spcPct val="100000"/>
              </a:lnSpc>
              <a:spcBef>
                <a:spcPts val="1200"/>
              </a:spcBef>
              <a:spcAft>
                <a:spcPts val="0"/>
              </a:spcAft>
              <a:buClr>
                <a:schemeClr val="lt1"/>
              </a:buClr>
              <a:buSzPts val="1300"/>
              <a:buFont typeface="Tahoma"/>
              <a:buAutoNum type="arabicPeriod"/>
            </a:pPr>
            <a:r>
              <a:rPr lang="en-US" sz="1900" b="0" i="0" u="none" strike="noStrike" cap="none" dirty="0">
                <a:solidFill>
                  <a:schemeClr val="lt1"/>
                </a:solidFill>
                <a:latin typeface="Tahoma"/>
                <a:ea typeface="Tahoma"/>
                <a:cs typeface="Tahoma"/>
                <a:sym typeface="Tahoma"/>
              </a:rPr>
              <a:t>Participate in the #WBW2020 Ask Me Anything (AMA)</a:t>
            </a:r>
            <a:endParaRPr sz="1900" b="0" i="0" u="none" strike="noStrike" cap="none" dirty="0">
              <a:solidFill>
                <a:schemeClr val="lt1"/>
              </a:solidFill>
              <a:latin typeface="Tahoma"/>
              <a:ea typeface="Tahoma"/>
              <a:cs typeface="Tahoma"/>
              <a:sym typeface="Tahoma"/>
            </a:endParaRPr>
          </a:p>
          <a:p>
            <a:pPr marL="457200" marR="0" lvl="0" indent="-311150" algn="just" rtl="0">
              <a:lnSpc>
                <a:spcPct val="100000"/>
              </a:lnSpc>
              <a:spcBef>
                <a:spcPts val="1200"/>
              </a:spcBef>
              <a:spcAft>
                <a:spcPts val="600"/>
              </a:spcAft>
              <a:buClr>
                <a:schemeClr val="lt1"/>
              </a:buClr>
              <a:buSzPts val="1300"/>
              <a:buFont typeface="Tahoma"/>
              <a:buAutoNum type="arabicPeriod"/>
            </a:pPr>
            <a:r>
              <a:rPr lang="en-US" sz="1900" b="0" i="0" u="none" strike="noStrike" cap="none" dirty="0">
                <a:solidFill>
                  <a:schemeClr val="lt1"/>
                </a:solidFill>
                <a:latin typeface="Tahoma"/>
                <a:ea typeface="Tahoma"/>
                <a:cs typeface="Tahoma"/>
                <a:sym typeface="Tahoma"/>
              </a:rPr>
              <a:t>Follow the </a:t>
            </a:r>
            <a:r>
              <a:rPr lang="en-US" sz="1900" b="0" i="0" u="sng" strike="noStrike" cap="none" dirty="0">
                <a:solidFill>
                  <a:schemeClr val="accent4"/>
                </a:solidFill>
                <a:latin typeface="Tahoma"/>
                <a:ea typeface="Tahoma"/>
                <a:cs typeface="Tahoma"/>
                <a:sym typeface="Tahoma"/>
                <a:hlinkClick r:id="rId7">
                  <a:extLst>
                    <a:ext uri="{A12FA001-AC4F-418D-AE19-62706E023703}">
                      <ahyp:hlinkClr xmlns:ahyp="http://schemas.microsoft.com/office/drawing/2018/hyperlinkcolor" xmlns="" val="tx"/>
                    </a:ext>
                  </a:extLst>
                </a:hlinkClick>
              </a:rPr>
              <a:t>WBW website</a:t>
            </a:r>
            <a:r>
              <a:rPr lang="en-US" sz="1900" b="0" i="0" u="none" strike="noStrike" cap="none" dirty="0">
                <a:solidFill>
                  <a:schemeClr val="lt1"/>
                </a:solidFill>
                <a:latin typeface="Tahoma"/>
                <a:ea typeface="Tahoma"/>
                <a:cs typeface="Tahoma"/>
                <a:sym typeface="Tahoma"/>
              </a:rPr>
              <a:t> and social media platforms (</a:t>
            </a:r>
            <a:r>
              <a:rPr lang="en-US" sz="1900" b="0" i="0" u="sng" strike="noStrike" cap="none" dirty="0">
                <a:solidFill>
                  <a:schemeClr val="accent4"/>
                </a:solidFill>
                <a:latin typeface="Tahoma"/>
                <a:ea typeface="Tahoma"/>
                <a:cs typeface="Tahoma"/>
                <a:sym typeface="Tahoma"/>
                <a:hlinkClick r:id="rId8">
                  <a:extLst>
                    <a:ext uri="{A12FA001-AC4F-418D-AE19-62706E023703}">
                      <ahyp:hlinkClr xmlns:ahyp="http://schemas.microsoft.com/office/drawing/2018/hyperlinkcolor" xmlns="" val="tx"/>
                    </a:ext>
                  </a:extLst>
                </a:hlinkClick>
              </a:rPr>
              <a:t>Facebook</a:t>
            </a:r>
            <a:r>
              <a:rPr lang="en-US" sz="1900" b="0" i="0" u="none" strike="noStrike" cap="none" dirty="0">
                <a:solidFill>
                  <a:schemeClr val="lt1"/>
                </a:solidFill>
                <a:latin typeface="Tahoma"/>
                <a:ea typeface="Tahoma"/>
                <a:cs typeface="Tahoma"/>
                <a:sym typeface="Tahoma"/>
              </a:rPr>
              <a:t>, </a:t>
            </a:r>
            <a:r>
              <a:rPr lang="en-US" sz="1900" b="0" i="0" u="sng" strike="noStrike" cap="none" dirty="0">
                <a:solidFill>
                  <a:schemeClr val="accent4"/>
                </a:solidFill>
                <a:latin typeface="Tahoma"/>
                <a:ea typeface="Tahoma"/>
                <a:cs typeface="Tahoma"/>
                <a:sym typeface="Tahoma"/>
                <a:hlinkClick r:id="rId9">
                  <a:extLst>
                    <a:ext uri="{A12FA001-AC4F-418D-AE19-62706E023703}">
                      <ahyp:hlinkClr xmlns:ahyp="http://schemas.microsoft.com/office/drawing/2018/hyperlinkcolor" xmlns="" val="tx"/>
                    </a:ext>
                  </a:extLst>
                </a:hlinkClick>
              </a:rPr>
              <a:t>Twitter</a:t>
            </a:r>
            <a:r>
              <a:rPr lang="en-US" sz="1900" b="0" i="0" u="none" strike="noStrike" cap="none" dirty="0">
                <a:solidFill>
                  <a:schemeClr val="lt1"/>
                </a:solidFill>
                <a:latin typeface="Tahoma"/>
                <a:ea typeface="Tahoma"/>
                <a:cs typeface="Tahoma"/>
                <a:sym typeface="Tahoma"/>
              </a:rPr>
              <a:t> &amp; </a:t>
            </a:r>
            <a:r>
              <a:rPr lang="en-US" sz="1900" b="0" i="0" u="sng" strike="noStrike" cap="none" dirty="0">
                <a:solidFill>
                  <a:schemeClr val="accent4"/>
                </a:solidFill>
                <a:latin typeface="Tahoma"/>
                <a:ea typeface="Tahoma"/>
                <a:cs typeface="Tahoma"/>
                <a:sym typeface="Tahoma"/>
                <a:hlinkClick r:id="rId10">
                  <a:extLst>
                    <a:ext uri="{A12FA001-AC4F-418D-AE19-62706E023703}">
                      <ahyp:hlinkClr xmlns:ahyp="http://schemas.microsoft.com/office/drawing/2018/hyperlinkcolor" xmlns="" val="tx"/>
                    </a:ext>
                  </a:extLst>
                </a:hlinkClick>
              </a:rPr>
              <a:t>Instagram</a:t>
            </a:r>
            <a:r>
              <a:rPr lang="en-US" sz="1900" b="0" i="0" u="none" strike="noStrike" cap="none" dirty="0">
                <a:solidFill>
                  <a:schemeClr val="lt1"/>
                </a:solidFill>
                <a:latin typeface="Tahoma"/>
                <a:ea typeface="Tahoma"/>
                <a:cs typeface="Tahoma"/>
                <a:sym typeface="Tahoma"/>
              </a:rPr>
              <a:t>) for more activity ideas and updates</a:t>
            </a:r>
            <a:endParaRPr sz="1900" b="0" i="0" u="none" strike="noStrike" cap="none" dirty="0">
              <a:solidFill>
                <a:schemeClr val="lt1"/>
              </a:solidFill>
              <a:latin typeface="Tahoma"/>
              <a:ea typeface="Tahoma"/>
              <a:cs typeface="Tahoma"/>
              <a:sym typeface="Tahoma"/>
            </a:endParaRPr>
          </a:p>
        </p:txBody>
      </p:sp>
      <p:sp>
        <p:nvSpPr>
          <p:cNvPr id="358" name="Google Shape;358;p31"/>
          <p:cNvSpPr/>
          <p:nvPr/>
        </p:nvSpPr>
        <p:spPr>
          <a:xfrm>
            <a:off x="281275" y="5223850"/>
            <a:ext cx="8586000" cy="843900"/>
          </a:xfrm>
          <a:prstGeom prst="rect">
            <a:avLst/>
          </a:prstGeom>
          <a:no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solidFill>
                  <a:srgbClr val="FFFFFF"/>
                </a:solidFill>
                <a:latin typeface="Tahoma"/>
                <a:ea typeface="Tahoma"/>
                <a:cs typeface="Tahoma"/>
                <a:sym typeface="Tahoma"/>
              </a:rPr>
              <a:t>Tell us how you will engage to celebrate #WBW2020!</a:t>
            </a:r>
            <a:endParaRPr sz="2500" dirty="0">
              <a:solidFill>
                <a:srgbClr val="FFFFF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3086D"/>
        </a:solidFill>
        <a:effectLst/>
      </p:bgPr>
    </p:bg>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0" y="38857"/>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00"/>
              <a:buFont typeface="Garamond"/>
              <a:buNone/>
            </a:pPr>
            <a:r>
              <a:rPr lang="en-US" sz="3000" b="1" u="sng" dirty="0">
                <a:solidFill>
                  <a:schemeClr val="lt1"/>
                </a:solidFill>
                <a:latin typeface="Tahoma"/>
                <a:ea typeface="Tahoma"/>
                <a:cs typeface="Tahoma"/>
                <a:sym typeface="Tahoma"/>
              </a:rPr>
              <a:t>INTRODUCTION</a:t>
            </a:r>
            <a:endParaRPr sz="3000" b="1" i="0" u="sng" strike="noStrike" cap="none" dirty="0">
              <a:solidFill>
                <a:schemeClr val="lt1"/>
              </a:solidFill>
              <a:latin typeface="Tahoma"/>
              <a:ea typeface="Tahoma"/>
              <a:cs typeface="Tahoma"/>
              <a:sym typeface="Tahoma"/>
            </a:endParaRPr>
          </a:p>
        </p:txBody>
      </p:sp>
      <p:sp>
        <p:nvSpPr>
          <p:cNvPr id="108" name="Google Shape;108;p15"/>
          <p:cNvSpPr txBox="1">
            <a:spLocks noGrp="1"/>
          </p:cNvSpPr>
          <p:nvPr>
            <p:ph type="body" idx="1"/>
          </p:nvPr>
        </p:nvSpPr>
        <p:spPr>
          <a:xfrm>
            <a:off x="79764" y="1319807"/>
            <a:ext cx="8847300" cy="398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1000"/>
              </a:spcBef>
              <a:spcAft>
                <a:spcPts val="0"/>
              </a:spcAft>
              <a:buSzPts val="3200"/>
              <a:buNone/>
            </a:pPr>
            <a:r>
              <a:rPr lang="en-US" sz="1800" dirty="0">
                <a:solidFill>
                  <a:schemeClr val="lt1"/>
                </a:solidFill>
                <a:latin typeface="Tahoma"/>
                <a:ea typeface="Tahoma"/>
                <a:cs typeface="Tahoma"/>
                <a:sym typeface="Tahoma"/>
              </a:rPr>
              <a:t>The </a:t>
            </a:r>
            <a:r>
              <a:rPr lang="en-US" sz="1800" b="1" u="sng" dirty="0">
                <a:solidFill>
                  <a:schemeClr val="accent4"/>
                </a:solidFill>
                <a:latin typeface="Tahoma"/>
                <a:ea typeface="Tahoma"/>
                <a:cs typeface="Tahoma"/>
                <a:sym typeface="Tahoma"/>
                <a:hlinkClick r:id="rId3">
                  <a:extLst>
                    <a:ext uri="{A12FA001-AC4F-418D-AE19-62706E023703}">
                      <ahyp:hlinkClr xmlns:ahyp="http://schemas.microsoft.com/office/drawing/2018/hyperlinkcolor" xmlns="" val="tx"/>
                    </a:ext>
                  </a:extLst>
                </a:hlinkClick>
              </a:rPr>
              <a:t>World Alliance for Breastfeeding Action</a:t>
            </a:r>
            <a:r>
              <a:rPr lang="en-US" sz="1800" dirty="0">
                <a:solidFill>
                  <a:schemeClr val="lt1"/>
                </a:solidFill>
                <a:latin typeface="Tahoma"/>
                <a:ea typeface="Tahoma"/>
                <a:cs typeface="Tahoma"/>
                <a:sym typeface="Tahoma"/>
              </a:rPr>
              <a:t> (WABA) was formed on 14 February, 1991. WABA is a global network of individuals and </a:t>
            </a:r>
            <a:r>
              <a:rPr lang="en-US" sz="1800" dirty="0" err="1">
                <a:solidFill>
                  <a:schemeClr val="lt1"/>
                </a:solidFill>
                <a:latin typeface="Tahoma"/>
                <a:ea typeface="Tahoma"/>
                <a:cs typeface="Tahoma"/>
                <a:sym typeface="Tahoma"/>
              </a:rPr>
              <a:t>organisations</a:t>
            </a:r>
            <a:r>
              <a:rPr lang="en-US" sz="1800" dirty="0">
                <a:solidFill>
                  <a:schemeClr val="lt1"/>
                </a:solidFill>
                <a:latin typeface="Tahoma"/>
                <a:ea typeface="Tahoma"/>
                <a:cs typeface="Tahoma"/>
                <a:sym typeface="Tahoma"/>
              </a:rPr>
              <a:t> dedicated to the protection, promotion and support breastfeeding worldwide.</a:t>
            </a:r>
            <a:endParaRPr sz="1800" dirty="0">
              <a:solidFill>
                <a:schemeClr val="lt1"/>
              </a:solidFill>
              <a:latin typeface="Tahoma"/>
              <a:ea typeface="Tahoma"/>
              <a:cs typeface="Tahoma"/>
              <a:sym typeface="Tahoma"/>
            </a:endParaRPr>
          </a:p>
          <a:p>
            <a:pPr marL="0" marR="0" lvl="0" indent="0" algn="ctr" rtl="0">
              <a:lnSpc>
                <a:spcPct val="100000"/>
              </a:lnSpc>
              <a:spcBef>
                <a:spcPts val="1000"/>
              </a:spcBef>
              <a:spcAft>
                <a:spcPts val="0"/>
              </a:spcAft>
              <a:buSzPts val="3200"/>
              <a:buNone/>
            </a:pPr>
            <a:endParaRPr sz="1800" dirty="0">
              <a:solidFill>
                <a:schemeClr val="lt1"/>
              </a:solidFill>
              <a:latin typeface="Tahoma"/>
              <a:ea typeface="Tahoma"/>
              <a:cs typeface="Tahoma"/>
              <a:sym typeface="Tahoma"/>
            </a:endParaRPr>
          </a:p>
          <a:p>
            <a:pPr marL="0" marR="0" lvl="0" indent="0" algn="ctr" rtl="0">
              <a:lnSpc>
                <a:spcPct val="100000"/>
              </a:lnSpc>
              <a:spcBef>
                <a:spcPts val="1000"/>
              </a:spcBef>
              <a:spcAft>
                <a:spcPts val="0"/>
              </a:spcAft>
              <a:buSzPts val="3200"/>
              <a:buNone/>
            </a:pPr>
            <a:r>
              <a:rPr lang="en-US" sz="1800" dirty="0">
                <a:solidFill>
                  <a:schemeClr val="lt1"/>
                </a:solidFill>
                <a:latin typeface="Tahoma"/>
                <a:ea typeface="Tahoma"/>
                <a:cs typeface="Tahoma"/>
                <a:sym typeface="Tahoma"/>
              </a:rPr>
              <a:t>WABA coordinates the global </a:t>
            </a:r>
            <a:r>
              <a:rPr lang="en-US" sz="1800" b="1" u="sng" dirty="0">
                <a:solidFill>
                  <a:schemeClr val="accent4"/>
                </a:solidFill>
                <a:latin typeface="Tahoma"/>
                <a:ea typeface="Tahoma"/>
                <a:cs typeface="Tahoma"/>
                <a:sym typeface="Tahoma"/>
                <a:hlinkClick r:id="rId4">
                  <a:extLst>
                    <a:ext uri="{A12FA001-AC4F-418D-AE19-62706E023703}">
                      <ahyp:hlinkClr xmlns:ahyp="http://schemas.microsoft.com/office/drawing/2018/hyperlinkcolor" xmlns="" val="tx"/>
                    </a:ext>
                  </a:extLst>
                </a:hlinkClick>
              </a:rPr>
              <a:t>World Breastfeeding Week</a:t>
            </a:r>
            <a:r>
              <a:rPr lang="en-US" sz="1800" dirty="0">
                <a:solidFill>
                  <a:schemeClr val="lt1"/>
                </a:solidFill>
                <a:latin typeface="Tahoma"/>
                <a:ea typeface="Tahoma"/>
                <a:cs typeface="Tahoma"/>
                <a:sym typeface="Tahoma"/>
              </a:rPr>
              <a:t> (WBW) campaign that aims to inform, anchor, engage and </a:t>
            </a:r>
            <a:r>
              <a:rPr lang="en-US" sz="1800" dirty="0" err="1">
                <a:solidFill>
                  <a:schemeClr val="lt1"/>
                </a:solidFill>
                <a:latin typeface="Tahoma"/>
                <a:ea typeface="Tahoma"/>
                <a:cs typeface="Tahoma"/>
                <a:sym typeface="Tahoma"/>
              </a:rPr>
              <a:t>galvanise</a:t>
            </a:r>
            <a:r>
              <a:rPr lang="en-US" sz="1800" dirty="0">
                <a:solidFill>
                  <a:schemeClr val="lt1"/>
                </a:solidFill>
                <a:latin typeface="Tahoma"/>
                <a:ea typeface="Tahoma"/>
                <a:cs typeface="Tahoma"/>
                <a:sym typeface="Tahoma"/>
              </a:rPr>
              <a:t> action on breastfeeding and related issues.</a:t>
            </a:r>
            <a:endParaRPr sz="1800" dirty="0">
              <a:solidFill>
                <a:schemeClr val="lt1"/>
              </a:solidFill>
              <a:latin typeface="Tahoma"/>
              <a:ea typeface="Tahoma"/>
              <a:cs typeface="Tahoma"/>
              <a:sym typeface="Tahoma"/>
            </a:endParaRPr>
          </a:p>
          <a:p>
            <a:pPr marL="0" marR="0" lvl="0" indent="0" algn="ctr" rtl="0">
              <a:lnSpc>
                <a:spcPct val="100000"/>
              </a:lnSpc>
              <a:spcBef>
                <a:spcPts val="1000"/>
              </a:spcBef>
              <a:spcAft>
                <a:spcPts val="0"/>
              </a:spcAft>
              <a:buSzPts val="3200"/>
              <a:buNone/>
            </a:pPr>
            <a:r>
              <a:rPr lang="en-US" sz="1800" i="0" u="none" strike="noStrike" cap="none" dirty="0">
                <a:solidFill>
                  <a:schemeClr val="lt1"/>
                </a:solidFill>
                <a:latin typeface="Tahoma"/>
                <a:ea typeface="Tahoma"/>
                <a:cs typeface="Tahoma"/>
                <a:sym typeface="Tahoma"/>
              </a:rPr>
              <a:t> </a:t>
            </a:r>
            <a:endParaRPr sz="1800" dirty="0">
              <a:solidFill>
                <a:schemeClr val="lt1"/>
              </a:solidFill>
              <a:latin typeface="Tahoma"/>
              <a:ea typeface="Tahoma"/>
              <a:cs typeface="Tahoma"/>
              <a:sym typeface="Tahoma"/>
            </a:endParaRPr>
          </a:p>
          <a:p>
            <a:pPr marL="0" marR="0" lvl="0" indent="0" algn="ctr" rtl="0">
              <a:lnSpc>
                <a:spcPct val="100000"/>
              </a:lnSpc>
              <a:spcBef>
                <a:spcPts val="1000"/>
              </a:spcBef>
              <a:spcAft>
                <a:spcPts val="0"/>
              </a:spcAft>
              <a:buSzPts val="3200"/>
              <a:buNone/>
            </a:pPr>
            <a:r>
              <a:rPr lang="en-US" sz="1800" i="0" u="none" strike="noStrike" cap="none" dirty="0">
                <a:solidFill>
                  <a:schemeClr val="lt1"/>
                </a:solidFill>
                <a:latin typeface="Tahoma"/>
                <a:ea typeface="Tahoma"/>
                <a:cs typeface="Tahoma"/>
                <a:sym typeface="Tahoma"/>
              </a:rPr>
              <a:t>Since 2016, we have aligned our WBW campaign to United Nation’s </a:t>
            </a:r>
            <a:r>
              <a:rPr lang="en-US" sz="1800" b="1" i="0" u="sng" strike="noStrike" cap="none" dirty="0">
                <a:solidFill>
                  <a:schemeClr val="accent4"/>
                </a:solidFill>
                <a:latin typeface="Tahoma"/>
                <a:ea typeface="Tahoma"/>
                <a:cs typeface="Tahoma"/>
                <a:sym typeface="Tahoma"/>
                <a:hlinkClick r:id="rId5">
                  <a:extLst>
                    <a:ext uri="{A12FA001-AC4F-418D-AE19-62706E023703}">
                      <ahyp:hlinkClr xmlns:ahyp="http://schemas.microsoft.com/office/drawing/2018/hyperlinkcolor" xmlns="" val="tx"/>
                    </a:ext>
                  </a:extLst>
                </a:hlinkClick>
              </a:rPr>
              <a:t>Sustainable Development Goals</a:t>
            </a:r>
            <a:r>
              <a:rPr lang="en-US" sz="1800" i="0" u="none" strike="noStrike" cap="none" dirty="0">
                <a:solidFill>
                  <a:schemeClr val="lt1"/>
                </a:solidFill>
                <a:latin typeface="Tahoma"/>
                <a:ea typeface="Tahoma"/>
                <a:cs typeface="Tahoma"/>
                <a:sym typeface="Tahoma"/>
              </a:rPr>
              <a:t> (SDGs). We call this the WBW-SDGs </a:t>
            </a:r>
            <a:r>
              <a:rPr lang="en-US" sz="1800" dirty="0">
                <a:solidFill>
                  <a:schemeClr val="lt1"/>
                </a:solidFill>
                <a:latin typeface="Tahoma"/>
                <a:ea typeface="Tahoma"/>
                <a:cs typeface="Tahoma"/>
                <a:sym typeface="Tahoma"/>
              </a:rPr>
              <a:t>C</a:t>
            </a:r>
            <a:r>
              <a:rPr lang="en-US" sz="1800" i="0" u="none" strike="noStrike" cap="none" dirty="0">
                <a:solidFill>
                  <a:schemeClr val="lt1"/>
                </a:solidFill>
                <a:latin typeface="Tahoma"/>
                <a:ea typeface="Tahoma"/>
                <a:cs typeface="Tahoma"/>
                <a:sym typeface="Tahoma"/>
              </a:rPr>
              <a:t>ampaign.</a:t>
            </a:r>
            <a:endParaRPr sz="1800" i="0" u="none" strike="noStrike" cap="none" dirty="0">
              <a:solidFill>
                <a:schemeClr val="lt1"/>
              </a:solidFill>
              <a:latin typeface="Tahoma"/>
              <a:ea typeface="Tahoma"/>
              <a:cs typeface="Tahoma"/>
              <a:sym typeface="Tahoma"/>
            </a:endParaRPr>
          </a:p>
        </p:txBody>
      </p:sp>
      <p:grpSp>
        <p:nvGrpSpPr>
          <p:cNvPr id="109" name="Google Shape;109;p15"/>
          <p:cNvGrpSpPr/>
          <p:nvPr/>
        </p:nvGrpSpPr>
        <p:grpSpPr>
          <a:xfrm>
            <a:off x="-7876" y="6239985"/>
            <a:ext cx="9151357" cy="617966"/>
            <a:chOff x="1697806" y="2151818"/>
            <a:chExt cx="9159601" cy="617966"/>
          </a:xfrm>
        </p:grpSpPr>
        <p:sp>
          <p:nvSpPr>
            <p:cNvPr id="110" name="Google Shape;110;p15"/>
            <p:cNvSpPr/>
            <p:nvPr/>
          </p:nvSpPr>
          <p:spPr>
            <a:xfrm>
              <a:off x="1697806" y="2158384"/>
              <a:ext cx="9159600" cy="611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1" name="Google Shape;111;p15" descr="Image result for the global goals"/>
            <p:cNvPicPr preferRelativeResize="0"/>
            <p:nvPr/>
          </p:nvPicPr>
          <p:blipFill rotWithShape="1">
            <a:blip r:embed="rId6">
              <a:alphaModFix/>
            </a:blip>
            <a:srcRect t="7810" b="10576"/>
            <a:stretch/>
          </p:blipFill>
          <p:spPr>
            <a:xfrm>
              <a:off x="8868792" y="2263505"/>
              <a:ext cx="1217020" cy="477165"/>
            </a:xfrm>
            <a:prstGeom prst="rect">
              <a:avLst/>
            </a:prstGeom>
            <a:noFill/>
            <a:ln>
              <a:noFill/>
            </a:ln>
          </p:spPr>
        </p:pic>
        <p:pic>
          <p:nvPicPr>
            <p:cNvPr id="112" name="Google Shape;112;p15" descr="A close up of a logo&#10;&#10;Description automatically generated"/>
            <p:cNvPicPr preferRelativeResize="0"/>
            <p:nvPr/>
          </p:nvPicPr>
          <p:blipFill rotWithShape="1">
            <a:blip r:embed="rId7">
              <a:alphaModFix/>
            </a:blip>
            <a:srcRect/>
            <a:stretch/>
          </p:blipFill>
          <p:spPr>
            <a:xfrm>
              <a:off x="10439853" y="2263505"/>
              <a:ext cx="355387" cy="477163"/>
            </a:xfrm>
            <a:prstGeom prst="rect">
              <a:avLst/>
            </a:prstGeom>
            <a:noFill/>
            <a:ln>
              <a:noFill/>
            </a:ln>
          </p:spPr>
        </p:pic>
        <p:pic>
          <p:nvPicPr>
            <p:cNvPr id="113" name="Google Shape;113;p15"/>
            <p:cNvPicPr preferRelativeResize="0"/>
            <p:nvPr/>
          </p:nvPicPr>
          <p:blipFill rotWithShape="1">
            <a:blip r:embed="rId8">
              <a:alphaModFix/>
            </a:blip>
            <a:srcRect/>
            <a:stretch/>
          </p:blipFill>
          <p:spPr>
            <a:xfrm>
              <a:off x="1773100" y="2228363"/>
              <a:ext cx="613039" cy="511275"/>
            </a:xfrm>
            <a:prstGeom prst="rect">
              <a:avLst/>
            </a:prstGeom>
            <a:noFill/>
            <a:ln>
              <a:noFill/>
            </a:ln>
          </p:spPr>
        </p:pic>
        <p:cxnSp>
          <p:nvCxnSpPr>
            <p:cNvPr id="114" name="Google Shape;114;p15"/>
            <p:cNvCxnSpPr/>
            <p:nvPr/>
          </p:nvCxnSpPr>
          <p:spPr>
            <a:xfrm>
              <a:off x="1697807" y="2151818"/>
              <a:ext cx="9159600" cy="6600"/>
            </a:xfrm>
            <a:prstGeom prst="straightConnector1">
              <a:avLst/>
            </a:prstGeom>
            <a:noFill/>
            <a:ln w="104775" cap="flat" cmpd="thickThin">
              <a:solidFill>
                <a:srgbClr val="565656"/>
              </a:solidFill>
              <a:prstDash val="solid"/>
              <a:round/>
              <a:headEnd type="none" w="sm" len="sm"/>
              <a:tailEnd type="none" w="sm" len="sm"/>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3086D"/>
        </a:solidFill>
        <a:effectLst/>
      </p:bgPr>
    </p:bg>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0" y="38852"/>
            <a:ext cx="9144000" cy="76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00"/>
              <a:buFont typeface="Garamond"/>
              <a:buNone/>
            </a:pPr>
            <a:r>
              <a:rPr lang="en-US" sz="3000" b="1" i="0" u="sng" strike="noStrike" cap="none" dirty="0">
                <a:solidFill>
                  <a:schemeClr val="lt1"/>
                </a:solidFill>
                <a:latin typeface="Tahoma"/>
                <a:ea typeface="Tahoma"/>
                <a:cs typeface="Tahoma"/>
                <a:sym typeface="Tahoma"/>
              </a:rPr>
              <a:t>WBW-SDGs CAMPAIGN</a:t>
            </a:r>
            <a:endParaRPr sz="3000" b="1" i="0" u="sng" strike="noStrike" cap="none" dirty="0">
              <a:solidFill>
                <a:schemeClr val="lt1"/>
              </a:solidFill>
              <a:latin typeface="Tahoma"/>
              <a:ea typeface="Tahoma"/>
              <a:cs typeface="Tahoma"/>
              <a:sym typeface="Tahoma"/>
            </a:endParaRPr>
          </a:p>
        </p:txBody>
      </p:sp>
      <p:sp>
        <p:nvSpPr>
          <p:cNvPr id="120" name="Google Shape;120;p16"/>
          <p:cNvSpPr txBox="1">
            <a:spLocks noGrp="1"/>
          </p:cNvSpPr>
          <p:nvPr>
            <p:ph type="body" idx="1"/>
          </p:nvPr>
        </p:nvSpPr>
        <p:spPr>
          <a:xfrm>
            <a:off x="374600" y="966575"/>
            <a:ext cx="8469000" cy="4821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00"/>
              </a:spcBef>
              <a:spcAft>
                <a:spcPts val="0"/>
              </a:spcAft>
              <a:buSzPts val="3200"/>
              <a:buNone/>
            </a:pPr>
            <a:r>
              <a:rPr lang="en-US" sz="1800" i="0" u="none" strike="noStrike" cap="none" dirty="0">
                <a:solidFill>
                  <a:schemeClr val="lt1"/>
                </a:solidFill>
                <a:latin typeface="Tahoma"/>
                <a:ea typeface="Tahoma"/>
                <a:cs typeface="Tahoma"/>
                <a:sym typeface="Tahoma"/>
              </a:rPr>
              <a:t>WABA clustered the UN SDGs into </a:t>
            </a:r>
            <a:r>
              <a:rPr lang="en-US" sz="1800" b="1" u="sng" dirty="0">
                <a:solidFill>
                  <a:schemeClr val="accent4"/>
                </a:solidFill>
                <a:latin typeface="Tahoma"/>
                <a:ea typeface="Tahoma"/>
                <a:cs typeface="Tahoma"/>
                <a:sym typeface="Tahoma"/>
                <a:hlinkClick r:id="rId3">
                  <a:extLst>
                    <a:ext uri="{A12FA001-AC4F-418D-AE19-62706E023703}">
                      <ahyp:hlinkClr xmlns:ahyp="http://schemas.microsoft.com/office/drawing/2018/hyperlinkcolor" xmlns="" val="tx"/>
                    </a:ext>
                  </a:extLst>
                </a:hlinkClick>
              </a:rPr>
              <a:t>4 Thematic Areas</a:t>
            </a:r>
            <a:r>
              <a:rPr lang="en-US" sz="1800" b="1" dirty="0">
                <a:solidFill>
                  <a:schemeClr val="lt1"/>
                </a:solidFill>
                <a:latin typeface="Tahoma"/>
                <a:ea typeface="Tahoma"/>
                <a:cs typeface="Tahoma"/>
                <a:sym typeface="Tahoma"/>
              </a:rPr>
              <a:t> </a:t>
            </a:r>
            <a:r>
              <a:rPr lang="en-US" sz="1800" i="0" u="none" strike="noStrike" cap="none" dirty="0">
                <a:solidFill>
                  <a:schemeClr val="lt1"/>
                </a:solidFill>
                <a:latin typeface="Tahoma"/>
                <a:ea typeface="Tahoma"/>
                <a:cs typeface="Tahoma"/>
                <a:sym typeface="Tahoma"/>
              </a:rPr>
              <a:t>that relate to each other and to breastfeeding.</a:t>
            </a:r>
            <a:r>
              <a:rPr lang="en-US" sz="1800" dirty="0">
                <a:solidFill>
                  <a:schemeClr val="lt1"/>
                </a:solidFill>
                <a:latin typeface="Tahoma"/>
                <a:ea typeface="Tahoma"/>
                <a:cs typeface="Tahoma"/>
                <a:sym typeface="Tahoma"/>
              </a:rPr>
              <a:t> The 4 Thematic Areas will be celebrated in cycles until 2029. </a:t>
            </a:r>
            <a:endParaRPr sz="1800" dirty="0">
              <a:solidFill>
                <a:schemeClr val="lt1"/>
              </a:solidFill>
              <a:latin typeface="Tahoma"/>
              <a:ea typeface="Tahoma"/>
              <a:cs typeface="Tahoma"/>
              <a:sym typeface="Tahoma"/>
            </a:endParaRPr>
          </a:p>
          <a:p>
            <a:pPr marL="0" lvl="0" indent="0" algn="ctr" rtl="0">
              <a:lnSpc>
                <a:spcPct val="100000"/>
              </a:lnSpc>
              <a:spcBef>
                <a:spcPts val="600"/>
              </a:spcBef>
              <a:spcAft>
                <a:spcPts val="0"/>
              </a:spcAft>
              <a:buSzPts val="3200"/>
              <a:buNone/>
            </a:pPr>
            <a:endParaRPr sz="1800" dirty="0">
              <a:solidFill>
                <a:schemeClr val="lt1"/>
              </a:solidFill>
              <a:latin typeface="Tahoma"/>
              <a:ea typeface="Tahoma"/>
              <a:cs typeface="Tahoma"/>
              <a:sym typeface="Tahoma"/>
            </a:endParaRPr>
          </a:p>
          <a:p>
            <a:pPr marL="0" lvl="0" indent="0" algn="ctr" rtl="0">
              <a:lnSpc>
                <a:spcPct val="100000"/>
              </a:lnSpc>
              <a:spcBef>
                <a:spcPts val="600"/>
              </a:spcBef>
              <a:spcAft>
                <a:spcPts val="0"/>
              </a:spcAft>
              <a:buSzPts val="3200"/>
              <a:buNone/>
            </a:pPr>
            <a:r>
              <a:rPr lang="en-US" sz="1800" dirty="0">
                <a:solidFill>
                  <a:schemeClr val="lt1"/>
                </a:solidFill>
                <a:latin typeface="Tahoma"/>
                <a:ea typeface="Tahoma"/>
                <a:cs typeface="Tahoma"/>
                <a:sym typeface="Tahoma"/>
              </a:rPr>
              <a:t>2030 will be about taking stock of our progress, overcoming challenges and planning for work beyond the SDGs. </a:t>
            </a:r>
            <a:endParaRPr sz="1800" dirty="0">
              <a:solidFill>
                <a:schemeClr val="lt1"/>
              </a:solidFill>
              <a:latin typeface="Tahoma"/>
              <a:ea typeface="Tahoma"/>
              <a:cs typeface="Tahoma"/>
              <a:sym typeface="Tahoma"/>
            </a:endParaRPr>
          </a:p>
          <a:p>
            <a:pPr marL="0" lvl="0" indent="0" algn="ctr" rtl="0">
              <a:lnSpc>
                <a:spcPct val="100000"/>
              </a:lnSpc>
              <a:spcBef>
                <a:spcPts val="600"/>
              </a:spcBef>
              <a:spcAft>
                <a:spcPts val="0"/>
              </a:spcAft>
              <a:buSzPts val="3200"/>
              <a:buNone/>
            </a:pPr>
            <a:endParaRPr sz="1800" dirty="0">
              <a:solidFill>
                <a:schemeClr val="lt1"/>
              </a:solidFill>
              <a:latin typeface="Tahoma"/>
              <a:ea typeface="Tahoma"/>
              <a:cs typeface="Tahoma"/>
              <a:sym typeface="Tahoma"/>
            </a:endParaRPr>
          </a:p>
          <a:p>
            <a:pPr marL="0" lvl="0" indent="0" algn="ctr">
              <a:lnSpc>
                <a:spcPct val="100000"/>
              </a:lnSpc>
              <a:spcBef>
                <a:spcPts val="600"/>
              </a:spcBef>
              <a:buNone/>
            </a:pPr>
            <a:r>
              <a:rPr lang="en-US" sz="1800" b="1" u="sng" dirty="0">
                <a:solidFill>
                  <a:schemeClr val="accent4"/>
                </a:solidFill>
                <a:latin typeface="Tahoma"/>
                <a:ea typeface="Tahoma"/>
                <a:cs typeface="Tahoma"/>
                <a:sym typeface="Tahoma"/>
                <a:hlinkClick r:id="rId4">
                  <a:extLst>
                    <a:ext uri="{A12FA001-AC4F-418D-AE19-62706E023703}">
                      <ahyp:hlinkClr xmlns:ahyp="http://schemas.microsoft.com/office/drawing/2018/hyperlinkcolor" xmlns="" val="tx"/>
                    </a:ext>
                  </a:extLst>
                </a:hlinkClick>
              </a:rPr>
              <a:t>WBW2016</a:t>
            </a:r>
            <a:r>
              <a:rPr lang="en-US" sz="1800" dirty="0">
                <a:solidFill>
                  <a:schemeClr val="lt1"/>
                </a:solidFill>
                <a:latin typeface="Tahoma"/>
                <a:ea typeface="Tahoma"/>
                <a:cs typeface="Tahoma"/>
                <a:sym typeface="Tahoma"/>
              </a:rPr>
              <a:t> made links between each SDG and breastfeeding. </a:t>
            </a:r>
            <a:r>
              <a:rPr lang="en-US" sz="1800" b="1" u="sng" dirty="0">
                <a:solidFill>
                  <a:schemeClr val="accent4"/>
                </a:solidFill>
                <a:latin typeface="Tahoma"/>
                <a:ea typeface="Tahoma"/>
                <a:cs typeface="Tahoma"/>
                <a:sym typeface="Tahoma"/>
                <a:hlinkClick r:id="rId5">
                  <a:extLst>
                    <a:ext uri="{A12FA001-AC4F-418D-AE19-62706E023703}">
                      <ahyp:hlinkClr xmlns:ahyp="http://schemas.microsoft.com/office/drawing/2018/hyperlinkcolor" xmlns="" val="tx"/>
                    </a:ext>
                  </a:extLst>
                </a:hlinkClick>
              </a:rPr>
              <a:t>WBW2017</a:t>
            </a:r>
            <a:r>
              <a:rPr lang="en-US" sz="1800" dirty="0">
                <a:solidFill>
                  <a:schemeClr val="lt1"/>
                </a:solidFill>
                <a:latin typeface="Tahoma"/>
                <a:ea typeface="Tahoma"/>
                <a:cs typeface="Tahoma"/>
                <a:sym typeface="Tahoma"/>
              </a:rPr>
              <a:t> </a:t>
            </a:r>
            <a:r>
              <a:rPr lang="en-US" sz="1800" dirty="0" err="1">
                <a:solidFill>
                  <a:schemeClr val="lt1"/>
                </a:solidFill>
                <a:latin typeface="Tahoma"/>
                <a:ea typeface="Tahoma"/>
                <a:cs typeface="Tahoma"/>
                <a:sym typeface="Tahoma"/>
              </a:rPr>
              <a:t>emphasised</a:t>
            </a:r>
            <a:r>
              <a:rPr lang="en-US" sz="1800" dirty="0">
                <a:solidFill>
                  <a:schemeClr val="lt1"/>
                </a:solidFill>
                <a:latin typeface="Tahoma"/>
                <a:ea typeface="Tahoma"/>
                <a:cs typeface="Tahoma"/>
                <a:sym typeface="Tahoma"/>
              </a:rPr>
              <a:t> the importance of working together across all the SDGs. </a:t>
            </a:r>
            <a:r>
              <a:rPr lang="en-US" sz="1800" b="1" u="sng" dirty="0">
                <a:solidFill>
                  <a:schemeClr val="accent4"/>
                </a:solidFill>
                <a:latin typeface="Tahoma"/>
                <a:ea typeface="Tahoma"/>
                <a:cs typeface="Tahoma"/>
                <a:sym typeface="Tahoma"/>
                <a:hlinkClick r:id="rId6">
                  <a:extLst>
                    <a:ext uri="{A12FA001-AC4F-418D-AE19-62706E023703}">
                      <ahyp:hlinkClr xmlns:ahyp="http://schemas.microsoft.com/office/drawing/2018/hyperlinkcolor" xmlns="" val="tx"/>
                    </a:ext>
                  </a:extLst>
                </a:hlinkClick>
              </a:rPr>
              <a:t>WBW2018</a:t>
            </a:r>
            <a:r>
              <a:rPr lang="en-US" sz="1800" u="sng" dirty="0">
                <a:solidFill>
                  <a:schemeClr val="lt1"/>
                </a:solidFill>
                <a:latin typeface="Tahoma"/>
                <a:ea typeface="Tahoma"/>
                <a:cs typeface="Tahoma"/>
                <a:sym typeface="Tahoma"/>
                <a:hlinkClick r:id="rId6"/>
              </a:rPr>
              <a:t> </a:t>
            </a:r>
            <a:r>
              <a:rPr lang="en-US" sz="1800" dirty="0">
                <a:solidFill>
                  <a:schemeClr val="lt1"/>
                </a:solidFill>
                <a:latin typeface="Tahoma"/>
                <a:ea typeface="Tahoma"/>
                <a:cs typeface="Tahoma"/>
                <a:sym typeface="Tahoma"/>
              </a:rPr>
              <a:t>cemented breastfeeding as the foundation of life. </a:t>
            </a:r>
            <a:r>
              <a:rPr lang="en-US" sz="1800" b="1" u="sng" dirty="0">
                <a:solidFill>
                  <a:schemeClr val="accent4"/>
                </a:solidFill>
                <a:latin typeface="Tahoma"/>
                <a:ea typeface="Tahoma"/>
                <a:cs typeface="Tahoma"/>
                <a:sym typeface="Tahoma"/>
                <a:hlinkClick r:id="rId7">
                  <a:extLst>
                    <a:ext uri="{A12FA001-AC4F-418D-AE19-62706E023703}">
                      <ahyp:hlinkClr xmlns:ahyp="http://schemas.microsoft.com/office/drawing/2018/hyperlinkcolor" xmlns="" val="tx"/>
                    </a:ext>
                  </a:extLst>
                </a:hlinkClick>
              </a:rPr>
              <a:t>WBW2019</a:t>
            </a:r>
            <a:r>
              <a:rPr lang="en-US" sz="1800" dirty="0">
                <a:solidFill>
                  <a:schemeClr val="lt1"/>
                </a:solidFill>
                <a:latin typeface="Tahoma"/>
                <a:ea typeface="Tahoma"/>
                <a:cs typeface="Tahoma"/>
                <a:sym typeface="Tahoma"/>
              </a:rPr>
              <a:t> focused on </a:t>
            </a:r>
            <a:r>
              <a:rPr lang="en-US" sz="1800" dirty="0">
                <a:latin typeface="Tahoma"/>
                <a:ea typeface="Tahoma"/>
                <a:cs typeface="Tahoma"/>
                <a:sym typeface="Tahoma"/>
              </a:rPr>
              <a:t>empowering parents to enable breastfeeding</a:t>
            </a:r>
            <a:r>
              <a:rPr lang="en-US" sz="1800" dirty="0">
                <a:solidFill>
                  <a:schemeClr val="lt1"/>
                </a:solidFill>
                <a:latin typeface="Tahoma"/>
                <a:ea typeface="Tahoma"/>
                <a:cs typeface="Tahoma"/>
                <a:sym typeface="Tahoma"/>
              </a:rPr>
              <a:t>. </a:t>
            </a:r>
            <a:endParaRPr sz="1800" dirty="0">
              <a:solidFill>
                <a:schemeClr val="lt1"/>
              </a:solidFill>
              <a:latin typeface="Tahoma"/>
              <a:ea typeface="Tahoma"/>
              <a:cs typeface="Tahoma"/>
              <a:sym typeface="Tahoma"/>
            </a:endParaRPr>
          </a:p>
          <a:p>
            <a:pPr marL="0" marR="0" lvl="0" indent="0" algn="ctr" rtl="0">
              <a:lnSpc>
                <a:spcPct val="100000"/>
              </a:lnSpc>
              <a:spcBef>
                <a:spcPts val="600"/>
              </a:spcBef>
              <a:spcAft>
                <a:spcPts val="0"/>
              </a:spcAft>
              <a:buSzPts val="3200"/>
              <a:buNone/>
            </a:pPr>
            <a:endParaRPr sz="1800" dirty="0">
              <a:solidFill>
                <a:schemeClr val="lt1"/>
              </a:solidFill>
              <a:latin typeface="Tahoma"/>
              <a:ea typeface="Tahoma"/>
              <a:cs typeface="Tahoma"/>
              <a:sym typeface="Tahoma"/>
            </a:endParaRPr>
          </a:p>
          <a:p>
            <a:pPr marL="0" marR="0" lvl="0" indent="0" algn="ctr" rtl="0">
              <a:lnSpc>
                <a:spcPct val="100000"/>
              </a:lnSpc>
              <a:spcBef>
                <a:spcPts val="600"/>
              </a:spcBef>
              <a:spcAft>
                <a:spcPts val="600"/>
              </a:spcAft>
              <a:buSzPts val="3200"/>
              <a:buNone/>
            </a:pPr>
            <a:r>
              <a:rPr lang="en-US" sz="1800" dirty="0">
                <a:solidFill>
                  <a:schemeClr val="lt1"/>
                </a:solidFill>
                <a:latin typeface="Tahoma"/>
                <a:ea typeface="Tahoma"/>
                <a:cs typeface="Tahoma"/>
                <a:sym typeface="Tahoma"/>
              </a:rPr>
              <a:t>World Breastfeeding Week 2020 (#WBW2020) highlights the links between breastfeeding and planetary health. </a:t>
            </a:r>
            <a:endParaRPr sz="1800" dirty="0">
              <a:solidFill>
                <a:schemeClr val="lt1"/>
              </a:solidFill>
              <a:latin typeface="Tahoma"/>
              <a:ea typeface="Tahoma"/>
              <a:cs typeface="Tahoma"/>
              <a:sym typeface="Tahoma"/>
            </a:endParaRPr>
          </a:p>
        </p:txBody>
      </p:sp>
      <p:grpSp>
        <p:nvGrpSpPr>
          <p:cNvPr id="121" name="Google Shape;121;p16"/>
          <p:cNvGrpSpPr/>
          <p:nvPr/>
        </p:nvGrpSpPr>
        <p:grpSpPr>
          <a:xfrm>
            <a:off x="-7792" y="6239985"/>
            <a:ext cx="9151792" cy="618015"/>
            <a:chOff x="1697806" y="2151818"/>
            <a:chExt cx="9159583" cy="618015"/>
          </a:xfrm>
        </p:grpSpPr>
        <p:sp>
          <p:nvSpPr>
            <p:cNvPr id="122" name="Google Shape;122;p16"/>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3" name="Google Shape;123;p16" descr="Image result for the global goals"/>
            <p:cNvPicPr preferRelativeResize="0"/>
            <p:nvPr/>
          </p:nvPicPr>
          <p:blipFill rotWithShape="1">
            <a:blip r:embed="rId8">
              <a:alphaModFix/>
            </a:blip>
            <a:srcRect t="7809" b="10577"/>
            <a:stretch/>
          </p:blipFill>
          <p:spPr>
            <a:xfrm>
              <a:off x="8868792" y="2263505"/>
              <a:ext cx="1217020" cy="477165"/>
            </a:xfrm>
            <a:prstGeom prst="rect">
              <a:avLst/>
            </a:prstGeom>
            <a:noFill/>
            <a:ln>
              <a:noFill/>
            </a:ln>
          </p:spPr>
        </p:pic>
        <p:pic>
          <p:nvPicPr>
            <p:cNvPr id="124" name="Google Shape;124;p16" descr="A close up of a logo&#10;&#10;Description automatically generated"/>
            <p:cNvPicPr preferRelativeResize="0"/>
            <p:nvPr/>
          </p:nvPicPr>
          <p:blipFill rotWithShape="1">
            <a:blip r:embed="rId9">
              <a:alphaModFix/>
            </a:blip>
            <a:srcRect/>
            <a:stretch/>
          </p:blipFill>
          <p:spPr>
            <a:xfrm>
              <a:off x="10439853" y="2263505"/>
              <a:ext cx="355388" cy="477164"/>
            </a:xfrm>
            <a:prstGeom prst="rect">
              <a:avLst/>
            </a:prstGeom>
            <a:noFill/>
            <a:ln>
              <a:noFill/>
            </a:ln>
          </p:spPr>
        </p:pic>
        <p:pic>
          <p:nvPicPr>
            <p:cNvPr id="125" name="Google Shape;125;p16"/>
            <p:cNvPicPr preferRelativeResize="0"/>
            <p:nvPr/>
          </p:nvPicPr>
          <p:blipFill rotWithShape="1">
            <a:blip r:embed="rId10">
              <a:alphaModFix/>
            </a:blip>
            <a:srcRect/>
            <a:stretch/>
          </p:blipFill>
          <p:spPr>
            <a:xfrm>
              <a:off x="1773100" y="2228363"/>
              <a:ext cx="613039" cy="511275"/>
            </a:xfrm>
            <a:prstGeom prst="rect">
              <a:avLst/>
            </a:prstGeom>
            <a:noFill/>
            <a:ln>
              <a:noFill/>
            </a:ln>
          </p:spPr>
        </p:pic>
        <p:cxnSp>
          <p:nvCxnSpPr>
            <p:cNvPr id="126" name="Google Shape;126;p16"/>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2554500" y="73275"/>
            <a:ext cx="3803700" cy="59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00"/>
              <a:buFont typeface="Garamond"/>
              <a:buNone/>
            </a:pPr>
            <a:r>
              <a:rPr lang="en-US" sz="3000" b="1" i="0" u="sng" strike="noStrike" cap="none" dirty="0">
                <a:solidFill>
                  <a:srgbClr val="000000"/>
                </a:solidFill>
                <a:latin typeface="Tahoma"/>
                <a:ea typeface="Tahoma"/>
                <a:cs typeface="Tahoma"/>
                <a:sym typeface="Tahoma"/>
              </a:rPr>
              <a:t>#WBW2020</a:t>
            </a:r>
            <a:endParaRPr sz="3000" b="1" i="0" u="sng" strike="noStrike" cap="none" dirty="0">
              <a:solidFill>
                <a:srgbClr val="000000"/>
              </a:solidFill>
              <a:latin typeface="Tahoma"/>
              <a:ea typeface="Tahoma"/>
              <a:cs typeface="Tahoma"/>
              <a:sym typeface="Tahoma"/>
            </a:endParaRPr>
          </a:p>
        </p:txBody>
      </p:sp>
      <p:sp>
        <p:nvSpPr>
          <p:cNvPr id="133" name="Google Shape;133;p17"/>
          <p:cNvSpPr txBox="1">
            <a:spLocks noGrp="1"/>
          </p:cNvSpPr>
          <p:nvPr>
            <p:ph type="body" idx="1"/>
          </p:nvPr>
        </p:nvSpPr>
        <p:spPr>
          <a:xfrm>
            <a:off x="302049" y="4117086"/>
            <a:ext cx="8532109" cy="155347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00"/>
              </a:spcBef>
              <a:spcAft>
                <a:spcPts val="600"/>
              </a:spcAft>
              <a:buSzPts val="3200"/>
              <a:buNone/>
            </a:pPr>
            <a:r>
              <a:rPr lang="en-US" sz="1800" dirty="0">
                <a:solidFill>
                  <a:schemeClr val="dk2"/>
                </a:solidFill>
                <a:latin typeface="Tahoma"/>
                <a:ea typeface="Tahoma"/>
                <a:cs typeface="Tahoma"/>
                <a:sym typeface="Tahoma"/>
              </a:rPr>
              <a:t>Breastfeeding is one of the </a:t>
            </a:r>
            <a:r>
              <a:rPr lang="en-US" sz="1800" u="sng" dirty="0">
                <a:solidFill>
                  <a:schemeClr val="hlink"/>
                </a:solidFill>
                <a:latin typeface="Tahoma"/>
                <a:ea typeface="Tahoma"/>
                <a:cs typeface="Tahoma"/>
                <a:sym typeface="Tahoma"/>
                <a:hlinkClick r:id="rId3"/>
              </a:rPr>
              <a:t>best investments</a:t>
            </a:r>
            <a:r>
              <a:rPr lang="en-US" sz="1800" dirty="0">
                <a:solidFill>
                  <a:schemeClr val="dk2"/>
                </a:solidFill>
                <a:latin typeface="Tahoma"/>
                <a:ea typeface="Tahoma"/>
                <a:cs typeface="Tahoma"/>
                <a:sym typeface="Tahoma"/>
              </a:rPr>
              <a:t> in saving infant lives and improving the health, social and economic development of individuals and nations. Protection, promotion and support of breastfeeding are all important strategies and we have to collaborate with actors within and beyond the breastfeeding movement.</a:t>
            </a:r>
            <a:endParaRPr sz="1800" i="0" u="none" strike="noStrike" cap="none" dirty="0">
              <a:solidFill>
                <a:schemeClr val="dk2"/>
              </a:solidFill>
              <a:latin typeface="Tahoma"/>
              <a:ea typeface="Tahoma"/>
              <a:cs typeface="Tahoma"/>
              <a:sym typeface="Tahoma"/>
            </a:endParaRPr>
          </a:p>
        </p:txBody>
      </p:sp>
      <p:pic>
        <p:nvPicPr>
          <p:cNvPr id="134" name="Google Shape;134;p17"/>
          <p:cNvPicPr preferRelativeResize="0"/>
          <p:nvPr/>
        </p:nvPicPr>
        <p:blipFill rotWithShape="1">
          <a:blip r:embed="rId4">
            <a:alphaModFix/>
          </a:blip>
          <a:srcRect/>
          <a:stretch/>
        </p:blipFill>
        <p:spPr>
          <a:xfrm>
            <a:off x="302049" y="810220"/>
            <a:ext cx="3803700" cy="3150527"/>
          </a:xfrm>
          <a:prstGeom prst="rect">
            <a:avLst/>
          </a:prstGeom>
          <a:noFill/>
          <a:ln>
            <a:noFill/>
          </a:ln>
        </p:spPr>
      </p:pic>
      <p:sp>
        <p:nvSpPr>
          <p:cNvPr id="135" name="Google Shape;135;p17"/>
          <p:cNvSpPr/>
          <p:nvPr/>
        </p:nvSpPr>
        <p:spPr>
          <a:xfrm>
            <a:off x="3924683" y="1844490"/>
            <a:ext cx="4802136" cy="2031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Tahoma"/>
                <a:ea typeface="Tahoma"/>
                <a:cs typeface="Tahoma"/>
                <a:sym typeface="Tahoma"/>
              </a:rPr>
              <a:t>The interconnected nature of people and the planet requires that we must find sustainable solutions that benefit both. We can reduce our carbon and ecological footprints starting with how we feed our babies.</a:t>
            </a:r>
            <a:endParaRPr sz="1400" b="0" i="0" u="none" strike="noStrike" cap="none" dirty="0">
              <a:solidFill>
                <a:srgbClr val="000000"/>
              </a:solidFill>
              <a:latin typeface="Arial"/>
              <a:ea typeface="Arial"/>
              <a:cs typeface="Arial"/>
              <a:sym typeface="Arial"/>
            </a:endParaRPr>
          </a:p>
        </p:txBody>
      </p:sp>
      <p:grpSp>
        <p:nvGrpSpPr>
          <p:cNvPr id="136" name="Google Shape;136;p17"/>
          <p:cNvGrpSpPr/>
          <p:nvPr/>
        </p:nvGrpSpPr>
        <p:grpSpPr>
          <a:xfrm>
            <a:off x="-7792" y="6239985"/>
            <a:ext cx="9151792" cy="618015"/>
            <a:chOff x="1697806" y="2151818"/>
            <a:chExt cx="9159583" cy="618015"/>
          </a:xfrm>
        </p:grpSpPr>
        <p:sp>
          <p:nvSpPr>
            <p:cNvPr id="137" name="Google Shape;137;p17"/>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8" name="Google Shape;138;p17" descr="Image result for the global goals"/>
            <p:cNvPicPr preferRelativeResize="0"/>
            <p:nvPr/>
          </p:nvPicPr>
          <p:blipFill rotWithShape="1">
            <a:blip r:embed="rId5">
              <a:alphaModFix/>
            </a:blip>
            <a:srcRect t="7809" b="10577"/>
            <a:stretch/>
          </p:blipFill>
          <p:spPr>
            <a:xfrm>
              <a:off x="8868792" y="2263505"/>
              <a:ext cx="1217020" cy="477165"/>
            </a:xfrm>
            <a:prstGeom prst="rect">
              <a:avLst/>
            </a:prstGeom>
            <a:noFill/>
            <a:ln>
              <a:noFill/>
            </a:ln>
          </p:spPr>
        </p:pic>
        <p:pic>
          <p:nvPicPr>
            <p:cNvPr id="139" name="Google Shape;139;p17" descr="A close up of a logo&#10;&#10;Description automatically generated"/>
            <p:cNvPicPr preferRelativeResize="0"/>
            <p:nvPr/>
          </p:nvPicPr>
          <p:blipFill rotWithShape="1">
            <a:blip r:embed="rId6">
              <a:alphaModFix/>
            </a:blip>
            <a:srcRect/>
            <a:stretch/>
          </p:blipFill>
          <p:spPr>
            <a:xfrm>
              <a:off x="10439853" y="2263505"/>
              <a:ext cx="355388" cy="477164"/>
            </a:xfrm>
            <a:prstGeom prst="rect">
              <a:avLst/>
            </a:prstGeom>
            <a:noFill/>
            <a:ln>
              <a:noFill/>
            </a:ln>
          </p:spPr>
        </p:pic>
        <p:pic>
          <p:nvPicPr>
            <p:cNvPr id="140" name="Google Shape;140;p17"/>
            <p:cNvPicPr preferRelativeResize="0"/>
            <p:nvPr/>
          </p:nvPicPr>
          <p:blipFill rotWithShape="1">
            <a:blip r:embed="rId4">
              <a:alphaModFix/>
            </a:blip>
            <a:srcRect/>
            <a:stretch/>
          </p:blipFill>
          <p:spPr>
            <a:xfrm>
              <a:off x="1773100" y="2228363"/>
              <a:ext cx="613039" cy="511275"/>
            </a:xfrm>
            <a:prstGeom prst="rect">
              <a:avLst/>
            </a:prstGeom>
            <a:noFill/>
            <a:ln>
              <a:noFill/>
            </a:ln>
          </p:spPr>
        </p:pic>
        <p:cxnSp>
          <p:nvCxnSpPr>
            <p:cNvPr id="141" name="Google Shape;141;p17"/>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l="18736" t="7350" r="21307" b="75109"/>
          <a:stretch/>
        </p:blipFill>
        <p:spPr>
          <a:xfrm>
            <a:off x="19325" y="0"/>
            <a:ext cx="9144002" cy="918939"/>
          </a:xfrm>
          <a:prstGeom prst="rect">
            <a:avLst/>
          </a:prstGeom>
          <a:noFill/>
          <a:ln>
            <a:noFill/>
          </a:ln>
        </p:spPr>
      </p:pic>
      <p:pic>
        <p:nvPicPr>
          <p:cNvPr id="148" name="Google Shape;148;p18"/>
          <p:cNvPicPr preferRelativeResize="0"/>
          <p:nvPr/>
        </p:nvPicPr>
        <p:blipFill rotWithShape="1">
          <a:blip r:embed="rId3">
            <a:alphaModFix/>
          </a:blip>
          <a:srcRect l="5217" t="24924" r="68326" b="12652"/>
          <a:stretch/>
        </p:blipFill>
        <p:spPr>
          <a:xfrm>
            <a:off x="1010039" y="917501"/>
            <a:ext cx="3145272" cy="2559593"/>
          </a:xfrm>
          <a:prstGeom prst="rect">
            <a:avLst/>
          </a:prstGeom>
          <a:noFill/>
          <a:ln>
            <a:noFill/>
          </a:ln>
        </p:spPr>
      </p:pic>
      <p:pic>
        <p:nvPicPr>
          <p:cNvPr id="149" name="Google Shape;149;p18"/>
          <p:cNvPicPr preferRelativeResize="0"/>
          <p:nvPr/>
        </p:nvPicPr>
        <p:blipFill rotWithShape="1">
          <a:blip r:embed="rId3">
            <a:alphaModFix/>
          </a:blip>
          <a:srcRect l="51409" t="24912" r="31695" b="12664"/>
          <a:stretch/>
        </p:blipFill>
        <p:spPr>
          <a:xfrm>
            <a:off x="1468350" y="3373213"/>
            <a:ext cx="2008614" cy="2559593"/>
          </a:xfrm>
          <a:prstGeom prst="rect">
            <a:avLst/>
          </a:prstGeom>
          <a:noFill/>
          <a:ln>
            <a:noFill/>
          </a:ln>
        </p:spPr>
      </p:pic>
      <p:pic>
        <p:nvPicPr>
          <p:cNvPr id="150" name="Google Shape;150;p18"/>
          <p:cNvPicPr preferRelativeResize="0"/>
          <p:nvPr/>
        </p:nvPicPr>
        <p:blipFill rotWithShape="1">
          <a:blip r:embed="rId3">
            <a:alphaModFix/>
          </a:blip>
          <a:srcRect l="33341" t="24924" r="49763" b="12652"/>
          <a:stretch/>
        </p:blipFill>
        <p:spPr>
          <a:xfrm>
            <a:off x="5888266" y="850526"/>
            <a:ext cx="2008614" cy="2559593"/>
          </a:xfrm>
          <a:prstGeom prst="rect">
            <a:avLst/>
          </a:prstGeom>
          <a:noFill/>
          <a:ln>
            <a:noFill/>
          </a:ln>
        </p:spPr>
      </p:pic>
      <p:pic>
        <p:nvPicPr>
          <p:cNvPr id="151" name="Google Shape;151;p18"/>
          <p:cNvPicPr preferRelativeResize="0"/>
          <p:nvPr/>
        </p:nvPicPr>
        <p:blipFill rotWithShape="1">
          <a:blip r:embed="rId3">
            <a:alphaModFix/>
          </a:blip>
          <a:srcRect l="70785" t="24912" r="5103" b="12664"/>
          <a:stretch/>
        </p:blipFill>
        <p:spPr>
          <a:xfrm>
            <a:off x="5459457" y="3373217"/>
            <a:ext cx="2866241" cy="2559593"/>
          </a:xfrm>
          <a:prstGeom prst="rect">
            <a:avLst/>
          </a:prstGeom>
          <a:noFill/>
          <a:ln>
            <a:noFill/>
          </a:ln>
        </p:spPr>
      </p:pic>
      <p:grpSp>
        <p:nvGrpSpPr>
          <p:cNvPr id="152" name="Google Shape;152;p18"/>
          <p:cNvGrpSpPr/>
          <p:nvPr/>
        </p:nvGrpSpPr>
        <p:grpSpPr>
          <a:xfrm>
            <a:off x="-7792" y="6239985"/>
            <a:ext cx="9151792" cy="618015"/>
            <a:chOff x="1697806" y="2151818"/>
            <a:chExt cx="9159583" cy="618015"/>
          </a:xfrm>
        </p:grpSpPr>
        <p:sp>
          <p:nvSpPr>
            <p:cNvPr id="153" name="Google Shape;153;p18"/>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4" name="Google Shape;154;p18" descr="Image result for the global goals"/>
            <p:cNvPicPr preferRelativeResize="0"/>
            <p:nvPr/>
          </p:nvPicPr>
          <p:blipFill rotWithShape="1">
            <a:blip r:embed="rId4">
              <a:alphaModFix/>
            </a:blip>
            <a:srcRect t="7809" b="10577"/>
            <a:stretch/>
          </p:blipFill>
          <p:spPr>
            <a:xfrm>
              <a:off x="8868792" y="2263505"/>
              <a:ext cx="1217020" cy="477165"/>
            </a:xfrm>
            <a:prstGeom prst="rect">
              <a:avLst/>
            </a:prstGeom>
            <a:noFill/>
            <a:ln>
              <a:noFill/>
            </a:ln>
          </p:spPr>
        </p:pic>
        <p:pic>
          <p:nvPicPr>
            <p:cNvPr id="155" name="Google Shape;155;p18" descr="A close up of a logo&#10;&#10;Description automatically generated"/>
            <p:cNvPicPr preferRelativeResize="0"/>
            <p:nvPr/>
          </p:nvPicPr>
          <p:blipFill rotWithShape="1">
            <a:blip r:embed="rId5">
              <a:alphaModFix/>
            </a:blip>
            <a:srcRect/>
            <a:stretch/>
          </p:blipFill>
          <p:spPr>
            <a:xfrm>
              <a:off x="10439853" y="2263505"/>
              <a:ext cx="355388" cy="477164"/>
            </a:xfrm>
            <a:prstGeom prst="rect">
              <a:avLst/>
            </a:prstGeom>
            <a:noFill/>
            <a:ln>
              <a:noFill/>
            </a:ln>
          </p:spPr>
        </p:pic>
        <p:pic>
          <p:nvPicPr>
            <p:cNvPr id="156" name="Google Shape;156;p18"/>
            <p:cNvPicPr preferRelativeResize="0"/>
            <p:nvPr/>
          </p:nvPicPr>
          <p:blipFill rotWithShape="1">
            <a:blip r:embed="rId6">
              <a:alphaModFix/>
            </a:blip>
            <a:srcRect/>
            <a:stretch/>
          </p:blipFill>
          <p:spPr>
            <a:xfrm>
              <a:off x="1773100" y="2228363"/>
              <a:ext cx="613039" cy="511275"/>
            </a:xfrm>
            <a:prstGeom prst="rect">
              <a:avLst/>
            </a:prstGeom>
            <a:noFill/>
            <a:ln>
              <a:noFill/>
            </a:ln>
          </p:spPr>
        </p:pic>
        <p:cxnSp>
          <p:nvCxnSpPr>
            <p:cNvPr id="157" name="Google Shape;157;p18"/>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grpSp>
        <p:nvGrpSpPr>
          <p:cNvPr id="162" name="Google Shape;162;p19"/>
          <p:cNvGrpSpPr/>
          <p:nvPr/>
        </p:nvGrpSpPr>
        <p:grpSpPr>
          <a:xfrm>
            <a:off x="-7792" y="6239985"/>
            <a:ext cx="9151792" cy="618015"/>
            <a:chOff x="1697806" y="2151818"/>
            <a:chExt cx="9159583" cy="618015"/>
          </a:xfrm>
        </p:grpSpPr>
        <p:sp>
          <p:nvSpPr>
            <p:cNvPr id="163" name="Google Shape;163;p19"/>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4" name="Google Shape;164;p19"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165" name="Google Shape;165;p19"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166" name="Google Shape;166;p19"/>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167" name="Google Shape;167;p19"/>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pic>
        <p:nvPicPr>
          <p:cNvPr id="168" name="Google Shape;168;p19" descr="A close up of a logo&#10;&#10;Description automatically generated"/>
          <p:cNvPicPr preferRelativeResize="0"/>
          <p:nvPr/>
        </p:nvPicPr>
        <p:blipFill rotWithShape="1">
          <a:blip r:embed="rId6">
            <a:alphaModFix/>
          </a:blip>
          <a:srcRect t="25927" b="26036"/>
          <a:stretch/>
        </p:blipFill>
        <p:spPr>
          <a:xfrm>
            <a:off x="269410" y="160748"/>
            <a:ext cx="8634952" cy="1139351"/>
          </a:xfrm>
          <a:prstGeom prst="rect">
            <a:avLst/>
          </a:prstGeom>
          <a:noFill/>
          <a:ln>
            <a:noFill/>
          </a:ln>
        </p:spPr>
      </p:pic>
      <p:sp>
        <p:nvSpPr>
          <p:cNvPr id="169" name="Google Shape;169;p19"/>
          <p:cNvSpPr txBox="1"/>
          <p:nvPr/>
        </p:nvSpPr>
        <p:spPr>
          <a:xfrm>
            <a:off x="547500" y="938094"/>
            <a:ext cx="8078772" cy="30788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Raleway"/>
              <a:buNone/>
            </a:pPr>
            <a:r>
              <a:rPr lang="en-US" sz="2400" b="0" i="0" u="none" strike="noStrike" cap="none" dirty="0">
                <a:solidFill>
                  <a:schemeClr val="dk2"/>
                </a:solidFill>
                <a:latin typeface="Tahoma"/>
                <a:ea typeface="Tahoma"/>
                <a:cs typeface="Tahoma"/>
                <a:sym typeface="Tahoma"/>
              </a:rPr>
              <a:t>Climate change and environmental degradation are some of the most urgent challenges facing our world today. </a:t>
            </a:r>
            <a:endParaRPr dirty="0"/>
          </a:p>
          <a:p>
            <a:pPr marL="0" marR="0" lvl="0" indent="0" algn="ctr" rtl="0">
              <a:lnSpc>
                <a:spcPct val="100000"/>
              </a:lnSpc>
              <a:spcBef>
                <a:spcPts val="0"/>
              </a:spcBef>
              <a:spcAft>
                <a:spcPts val="0"/>
              </a:spcAft>
              <a:buClr>
                <a:schemeClr val="dk2"/>
              </a:buClr>
              <a:buSzPts val="1000"/>
              <a:buFont typeface="Raleway"/>
              <a:buNone/>
            </a:pPr>
            <a:endParaRPr sz="2400" b="0" i="0" u="none" strike="noStrike" cap="none" dirty="0">
              <a:solidFill>
                <a:schemeClr val="dk2"/>
              </a:solidFill>
              <a:latin typeface="Tahoma"/>
              <a:ea typeface="Tahoma"/>
              <a:cs typeface="Tahoma"/>
              <a:sym typeface="Tahoma"/>
            </a:endParaRPr>
          </a:p>
          <a:p>
            <a:pPr marL="0" marR="0" lvl="0" indent="0" algn="ctr" rtl="0">
              <a:lnSpc>
                <a:spcPct val="100000"/>
              </a:lnSpc>
              <a:spcBef>
                <a:spcPts val="0"/>
              </a:spcBef>
              <a:spcAft>
                <a:spcPts val="0"/>
              </a:spcAft>
              <a:buClr>
                <a:schemeClr val="dk2"/>
              </a:buClr>
              <a:buSzPts val="1000"/>
              <a:buFont typeface="Raleway"/>
              <a:buNone/>
            </a:pPr>
            <a:r>
              <a:rPr lang="en-US" sz="2400" b="0" i="0" u="none" strike="noStrike" cap="none" dirty="0">
                <a:solidFill>
                  <a:schemeClr val="dk2"/>
                </a:solidFill>
                <a:latin typeface="Tahoma"/>
                <a:ea typeface="Tahoma"/>
                <a:cs typeface="Tahoma"/>
                <a:sym typeface="Tahoma"/>
              </a:rPr>
              <a:t>Our food production systems and consumption patterns are significant contributors to climate change and environmental degradation</a:t>
            </a:r>
            <a:endParaRPr dirty="0"/>
          </a:p>
        </p:txBody>
      </p:sp>
      <p:sp>
        <p:nvSpPr>
          <p:cNvPr id="170" name="Google Shape;170;p19"/>
          <p:cNvSpPr/>
          <p:nvPr/>
        </p:nvSpPr>
        <p:spPr>
          <a:xfrm>
            <a:off x="9427" y="0"/>
            <a:ext cx="9125146" cy="6170006"/>
          </a:xfrm>
          <a:prstGeom prst="frame">
            <a:avLst>
              <a:gd name="adj1" fmla="val 3180"/>
            </a:avLst>
          </a:prstGeom>
          <a:solidFill>
            <a:srgbClr val="D03100"/>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 name="Picture 2" descr="A person that is standing in the grass&#10;&#10;Description automatically generated">
            <a:extLst>
              <a:ext uri="{FF2B5EF4-FFF2-40B4-BE49-F238E27FC236}">
                <a16:creationId xmlns:a16="http://schemas.microsoft.com/office/drawing/2014/main" xmlns="" id="{62E10E4D-7CE0-44C4-A773-02A4DFBE2C86}"/>
              </a:ext>
            </a:extLst>
          </p:cNvPr>
          <p:cNvPicPr>
            <a:picLocks noChangeAspect="1"/>
          </p:cNvPicPr>
          <p:nvPr/>
        </p:nvPicPr>
        <p:blipFill>
          <a:blip r:embed="rId7"/>
          <a:stretch>
            <a:fillRect/>
          </a:stretch>
        </p:blipFill>
        <p:spPr>
          <a:xfrm>
            <a:off x="4826977" y="3779204"/>
            <a:ext cx="3769523" cy="2120356"/>
          </a:xfrm>
          <a:prstGeom prst="rect">
            <a:avLst/>
          </a:prstGeom>
        </p:spPr>
      </p:pic>
      <p:pic>
        <p:nvPicPr>
          <p:cNvPr id="5" name="Picture 4" descr="A picture containing grass, outdoor, animal, field&#10;&#10;Description automatically generated">
            <a:extLst>
              <a:ext uri="{FF2B5EF4-FFF2-40B4-BE49-F238E27FC236}">
                <a16:creationId xmlns:a16="http://schemas.microsoft.com/office/drawing/2014/main" xmlns="" id="{94C452EC-4E26-4CB9-AE92-456AFD153045}"/>
              </a:ext>
            </a:extLst>
          </p:cNvPr>
          <p:cNvPicPr>
            <a:picLocks noChangeAspect="1"/>
          </p:cNvPicPr>
          <p:nvPr/>
        </p:nvPicPr>
        <p:blipFill>
          <a:blip r:embed="rId8"/>
          <a:stretch>
            <a:fillRect/>
          </a:stretch>
        </p:blipFill>
        <p:spPr>
          <a:xfrm>
            <a:off x="763572" y="3779204"/>
            <a:ext cx="3233394" cy="21407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grpSp>
        <p:nvGrpSpPr>
          <p:cNvPr id="176" name="Google Shape;176;p20"/>
          <p:cNvGrpSpPr/>
          <p:nvPr/>
        </p:nvGrpSpPr>
        <p:grpSpPr>
          <a:xfrm>
            <a:off x="-7792" y="6239985"/>
            <a:ext cx="9151792" cy="618015"/>
            <a:chOff x="1697806" y="2151818"/>
            <a:chExt cx="9159583" cy="618015"/>
          </a:xfrm>
        </p:grpSpPr>
        <p:sp>
          <p:nvSpPr>
            <p:cNvPr id="177" name="Google Shape;177;p20"/>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8" name="Google Shape;178;p20"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179" name="Google Shape;179;p20"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180" name="Google Shape;180;p20"/>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181" name="Google Shape;181;p20"/>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grpSp>
        <p:nvGrpSpPr>
          <p:cNvPr id="182" name="Google Shape;182;p20"/>
          <p:cNvGrpSpPr/>
          <p:nvPr/>
        </p:nvGrpSpPr>
        <p:grpSpPr>
          <a:xfrm>
            <a:off x="284438" y="2014097"/>
            <a:ext cx="8267309" cy="1950919"/>
            <a:chOff x="9427" y="1947538"/>
            <a:chExt cx="8267309" cy="1950919"/>
          </a:xfrm>
        </p:grpSpPr>
        <p:pic>
          <p:nvPicPr>
            <p:cNvPr id="183" name="Google Shape;183;p20"/>
            <p:cNvPicPr preferRelativeResize="0"/>
            <p:nvPr/>
          </p:nvPicPr>
          <p:blipFill rotWithShape="1">
            <a:blip r:embed="rId6">
              <a:alphaModFix/>
            </a:blip>
            <a:srcRect t="12761" b="13257"/>
            <a:stretch/>
          </p:blipFill>
          <p:spPr>
            <a:xfrm>
              <a:off x="9427" y="1947538"/>
              <a:ext cx="5085142" cy="1109900"/>
            </a:xfrm>
            <a:prstGeom prst="rect">
              <a:avLst/>
            </a:prstGeom>
            <a:noFill/>
            <a:ln>
              <a:noFill/>
            </a:ln>
          </p:spPr>
        </p:pic>
        <p:sp>
          <p:nvSpPr>
            <p:cNvPr id="184" name="Google Shape;184;p20"/>
            <p:cNvSpPr/>
            <p:nvPr/>
          </p:nvSpPr>
          <p:spPr>
            <a:xfrm>
              <a:off x="994496" y="2890157"/>
              <a:ext cx="7282240" cy="1008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Tahoma"/>
                  <a:ea typeface="Tahoma"/>
                  <a:cs typeface="Tahoma"/>
                  <a:sym typeface="Tahoma"/>
                </a:rPr>
                <a:t>Although there have been many advances in global health in the past few decades, there are several emerging challenges for example natural disasters, infectious disease outbreaks such as the ongoing COVID-19 pandemic as well as a lack of adequate health systems.</a:t>
              </a:r>
              <a:endParaRPr sz="1600" b="0" i="0" u="none" strike="noStrike" cap="none" dirty="0">
                <a:solidFill>
                  <a:srgbClr val="000000"/>
                </a:solidFill>
                <a:latin typeface="Tahoma"/>
                <a:ea typeface="Tahoma"/>
                <a:cs typeface="Tahoma"/>
                <a:sym typeface="Tahoma"/>
              </a:endParaRPr>
            </a:p>
          </p:txBody>
        </p:sp>
      </p:grpSp>
      <p:grpSp>
        <p:nvGrpSpPr>
          <p:cNvPr id="185" name="Google Shape;185;p20"/>
          <p:cNvGrpSpPr/>
          <p:nvPr/>
        </p:nvGrpSpPr>
        <p:grpSpPr>
          <a:xfrm>
            <a:off x="284438" y="256757"/>
            <a:ext cx="8275100" cy="1530409"/>
            <a:chOff x="1635" y="77645"/>
            <a:chExt cx="8275100" cy="1530409"/>
          </a:xfrm>
        </p:grpSpPr>
        <p:pic>
          <p:nvPicPr>
            <p:cNvPr id="186" name="Google Shape;186;p20"/>
            <p:cNvPicPr preferRelativeResize="0"/>
            <p:nvPr/>
          </p:nvPicPr>
          <p:blipFill rotWithShape="1">
            <a:blip r:embed="rId7">
              <a:alphaModFix/>
            </a:blip>
            <a:srcRect t="14205" b="15193"/>
            <a:stretch/>
          </p:blipFill>
          <p:spPr>
            <a:xfrm>
              <a:off x="1635" y="77645"/>
              <a:ext cx="4982749" cy="1109900"/>
            </a:xfrm>
            <a:prstGeom prst="rect">
              <a:avLst/>
            </a:prstGeom>
            <a:noFill/>
            <a:ln>
              <a:noFill/>
            </a:ln>
          </p:spPr>
        </p:pic>
        <p:sp>
          <p:nvSpPr>
            <p:cNvPr id="187" name="Google Shape;187;p20"/>
            <p:cNvSpPr/>
            <p:nvPr/>
          </p:nvSpPr>
          <p:spPr>
            <a:xfrm>
              <a:off x="994495" y="1023279"/>
              <a:ext cx="7282240" cy="5847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Tahoma"/>
                  <a:ea typeface="Tahoma"/>
                  <a:cs typeface="Tahoma"/>
                  <a:sym typeface="Tahoma"/>
                </a:rPr>
                <a:t>Depletion &amp; destruction of natural resources and an increase in the emission of major GHG are at their highest levels for at least the past 800,000 years.</a:t>
              </a:r>
              <a:endParaRPr sz="1600" b="0" i="0" u="none" strike="noStrike" cap="none" dirty="0">
                <a:solidFill>
                  <a:srgbClr val="000000"/>
                </a:solidFill>
                <a:latin typeface="Tahoma"/>
                <a:ea typeface="Tahoma"/>
                <a:cs typeface="Tahoma"/>
                <a:sym typeface="Tahoma"/>
              </a:endParaRPr>
            </a:p>
          </p:txBody>
        </p:sp>
      </p:grpSp>
      <p:grpSp>
        <p:nvGrpSpPr>
          <p:cNvPr id="188" name="Google Shape;188;p20"/>
          <p:cNvGrpSpPr/>
          <p:nvPr/>
        </p:nvGrpSpPr>
        <p:grpSpPr>
          <a:xfrm>
            <a:off x="292230" y="4172228"/>
            <a:ext cx="8267308" cy="1470814"/>
            <a:chOff x="9427" y="4186304"/>
            <a:chExt cx="8267308" cy="1470814"/>
          </a:xfrm>
        </p:grpSpPr>
        <p:pic>
          <p:nvPicPr>
            <p:cNvPr id="189" name="Google Shape;189;p20"/>
            <p:cNvPicPr preferRelativeResize="0"/>
            <p:nvPr/>
          </p:nvPicPr>
          <p:blipFill rotWithShape="1">
            <a:blip r:embed="rId8">
              <a:alphaModFix/>
            </a:blip>
            <a:srcRect t="6384" b="5431"/>
            <a:stretch/>
          </p:blipFill>
          <p:spPr>
            <a:xfrm>
              <a:off x="9427" y="4186304"/>
              <a:ext cx="4974957" cy="972775"/>
            </a:xfrm>
            <a:prstGeom prst="rect">
              <a:avLst/>
            </a:prstGeom>
            <a:noFill/>
            <a:ln>
              <a:noFill/>
            </a:ln>
          </p:spPr>
        </p:pic>
        <p:sp>
          <p:nvSpPr>
            <p:cNvPr id="190" name="Google Shape;190;p20"/>
            <p:cNvSpPr/>
            <p:nvPr/>
          </p:nvSpPr>
          <p:spPr>
            <a:xfrm>
              <a:off x="994495" y="5072343"/>
              <a:ext cx="7282240" cy="584775"/>
            </a:xfrm>
            <a:prstGeom prst="rect">
              <a:avLst/>
            </a:prstGeom>
            <a:noFill/>
            <a:ln>
              <a:noFill/>
            </a:ln>
          </p:spPr>
          <p:txBody>
            <a:bodyPr spcFirstLastPara="1" wrap="square" lIns="91425" tIns="45700" rIns="91425" bIns="45700" anchor="t" anchorCtr="0">
              <a:noAutofit/>
            </a:bodyPr>
            <a:lstStyle/>
            <a:p>
              <a:pPr lvl="0" algn="just">
                <a:buSzPts val="1600"/>
              </a:pPr>
              <a:r>
                <a:rPr lang="en-US" sz="1600" dirty="0">
                  <a:latin typeface="Tahoma"/>
                  <a:ea typeface="Tahoma"/>
                  <a:cs typeface="Tahoma"/>
                  <a:sym typeface="Tahoma"/>
                </a:rPr>
                <a:t>Breastmilk is the first food that we consume and is a critical part of a sustainable food system. On the other hand, feeding with breastmilk substitutes (BMS) contributes to the problem and is a growing phenomenon.</a:t>
              </a:r>
            </a:p>
          </p:txBody>
        </p:sp>
      </p:grpSp>
      <p:sp>
        <p:nvSpPr>
          <p:cNvPr id="191" name="Google Shape;191;p20"/>
          <p:cNvSpPr/>
          <p:nvPr/>
        </p:nvSpPr>
        <p:spPr>
          <a:xfrm>
            <a:off x="9427" y="0"/>
            <a:ext cx="9125146" cy="6170006"/>
          </a:xfrm>
          <a:prstGeom prst="frame">
            <a:avLst>
              <a:gd name="adj1" fmla="val 3180"/>
            </a:avLst>
          </a:prstGeom>
          <a:solidFill>
            <a:srgbClr val="D03100"/>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grpSp>
        <p:nvGrpSpPr>
          <p:cNvPr id="196" name="Google Shape;196;p21"/>
          <p:cNvGrpSpPr/>
          <p:nvPr/>
        </p:nvGrpSpPr>
        <p:grpSpPr>
          <a:xfrm>
            <a:off x="-7792" y="6239985"/>
            <a:ext cx="9151792" cy="618015"/>
            <a:chOff x="1697806" y="2151818"/>
            <a:chExt cx="9159583" cy="618015"/>
          </a:xfrm>
        </p:grpSpPr>
        <p:sp>
          <p:nvSpPr>
            <p:cNvPr id="197" name="Google Shape;197;p21"/>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8" name="Google Shape;198;p21"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199" name="Google Shape;199;p21"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200" name="Google Shape;200;p21"/>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201" name="Google Shape;201;p21"/>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202" name="Google Shape;202;p21"/>
          <p:cNvSpPr/>
          <p:nvPr/>
        </p:nvSpPr>
        <p:spPr>
          <a:xfrm>
            <a:off x="9427" y="0"/>
            <a:ext cx="9125146" cy="6170006"/>
          </a:xfrm>
          <a:prstGeom prst="frame">
            <a:avLst>
              <a:gd name="adj1" fmla="val 3180"/>
            </a:avLst>
          </a:prstGeom>
          <a:solidFill>
            <a:srgbClr val="D03100"/>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203" name="Google Shape;203;p21"/>
          <p:cNvGrpSpPr/>
          <p:nvPr/>
        </p:nvGrpSpPr>
        <p:grpSpPr>
          <a:xfrm>
            <a:off x="307952" y="485541"/>
            <a:ext cx="8345856" cy="1732883"/>
            <a:chOff x="270244" y="457260"/>
            <a:chExt cx="8345856" cy="1732883"/>
          </a:xfrm>
        </p:grpSpPr>
        <p:pic>
          <p:nvPicPr>
            <p:cNvPr id="204" name="Google Shape;204;p21"/>
            <p:cNvPicPr preferRelativeResize="0"/>
            <p:nvPr/>
          </p:nvPicPr>
          <p:blipFill rotWithShape="1">
            <a:blip r:embed="rId6">
              <a:alphaModFix/>
            </a:blip>
            <a:srcRect t="6386" b="5745"/>
            <a:stretch/>
          </p:blipFill>
          <p:spPr>
            <a:xfrm>
              <a:off x="270244" y="457260"/>
              <a:ext cx="4777599" cy="972775"/>
            </a:xfrm>
            <a:prstGeom prst="rect">
              <a:avLst/>
            </a:prstGeom>
            <a:noFill/>
            <a:ln>
              <a:noFill/>
            </a:ln>
          </p:spPr>
        </p:pic>
        <p:sp>
          <p:nvSpPr>
            <p:cNvPr id="205" name="Google Shape;205;p21"/>
            <p:cNvSpPr/>
            <p:nvPr/>
          </p:nvSpPr>
          <p:spPr>
            <a:xfrm>
              <a:off x="1187780" y="1359146"/>
              <a:ext cx="7428320" cy="83099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Tahoma"/>
                  <a:ea typeface="Tahoma"/>
                  <a:cs typeface="Tahoma"/>
                  <a:sym typeface="Tahoma"/>
                </a:rPr>
                <a:t>Scaling up optimal breastfeeding could prevent more than 823 000 child &amp;      20 000 maternal deaths each year. Not breastfeeding is associated with lower intelligence &amp; results in economic losses of about $302 billion annually.</a:t>
              </a:r>
              <a:endParaRPr sz="1600" b="0" i="0" u="none" strike="noStrike" cap="none" dirty="0">
                <a:solidFill>
                  <a:srgbClr val="000000"/>
                </a:solidFill>
                <a:latin typeface="Tahoma"/>
                <a:ea typeface="Tahoma"/>
                <a:cs typeface="Tahoma"/>
                <a:sym typeface="Tahom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Tahoma"/>
                <a:ea typeface="Tahoma"/>
                <a:cs typeface="Tahoma"/>
                <a:sym typeface="Tahoma"/>
              </a:endParaRPr>
            </a:p>
          </p:txBody>
        </p:sp>
      </p:grpSp>
      <p:grpSp>
        <p:nvGrpSpPr>
          <p:cNvPr id="206" name="Google Shape;206;p21"/>
          <p:cNvGrpSpPr/>
          <p:nvPr/>
        </p:nvGrpSpPr>
        <p:grpSpPr>
          <a:xfrm>
            <a:off x="307191" y="3072527"/>
            <a:ext cx="8346617" cy="2074707"/>
            <a:chOff x="307191" y="3072527"/>
            <a:chExt cx="8346617" cy="2074707"/>
          </a:xfrm>
        </p:grpSpPr>
        <p:pic>
          <p:nvPicPr>
            <p:cNvPr id="207" name="Google Shape;207;p21"/>
            <p:cNvPicPr preferRelativeResize="0"/>
            <p:nvPr/>
          </p:nvPicPr>
          <p:blipFill rotWithShape="1">
            <a:blip r:embed="rId7">
              <a:alphaModFix/>
            </a:blip>
            <a:srcRect t="6384" b="6385"/>
            <a:stretch/>
          </p:blipFill>
          <p:spPr>
            <a:xfrm>
              <a:off x="307191" y="3072527"/>
              <a:ext cx="4812168" cy="972775"/>
            </a:xfrm>
            <a:prstGeom prst="rect">
              <a:avLst/>
            </a:prstGeom>
            <a:noFill/>
            <a:ln>
              <a:noFill/>
            </a:ln>
          </p:spPr>
        </p:pic>
        <p:sp>
          <p:nvSpPr>
            <p:cNvPr id="208" name="Google Shape;208;p21"/>
            <p:cNvSpPr/>
            <p:nvPr/>
          </p:nvSpPr>
          <p:spPr>
            <a:xfrm>
              <a:off x="1259296" y="3966116"/>
              <a:ext cx="7394512" cy="118111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Tahoma"/>
                  <a:ea typeface="Tahoma"/>
                  <a:cs typeface="Tahoma"/>
                  <a:sym typeface="Tahoma"/>
                </a:rPr>
                <a:t>Only about 40% of all babies born annually are exclusively breastfed until 6 months &amp; 45% continue any breastfeeding for up to 2 years. Often, there is a lack of support to breastfeed, whether in the health system, workplace or community.</a:t>
              </a:r>
              <a:endParaRPr sz="1600" b="0" i="0" u="none" strike="noStrike" cap="none" dirty="0">
                <a:solidFill>
                  <a:srgbClr val="000000"/>
                </a:solidFill>
                <a:latin typeface="Tahoma"/>
                <a:ea typeface="Tahoma"/>
                <a:cs typeface="Tahoma"/>
                <a:sym typeface="Tahom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sp>
        <p:nvSpPr>
          <p:cNvPr id="214" name="Google Shape;214;p22"/>
          <p:cNvSpPr txBox="1"/>
          <p:nvPr/>
        </p:nvSpPr>
        <p:spPr>
          <a:xfrm>
            <a:off x="8860118" y="4288118"/>
            <a:ext cx="184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Google Shape;215;p22"/>
          <p:cNvGrpSpPr/>
          <p:nvPr/>
        </p:nvGrpSpPr>
        <p:grpSpPr>
          <a:xfrm>
            <a:off x="-7792" y="6239985"/>
            <a:ext cx="9151792" cy="618015"/>
            <a:chOff x="1697806" y="2151818"/>
            <a:chExt cx="9159583" cy="618015"/>
          </a:xfrm>
        </p:grpSpPr>
        <p:sp>
          <p:nvSpPr>
            <p:cNvPr id="216" name="Google Shape;216;p22"/>
            <p:cNvSpPr/>
            <p:nvPr/>
          </p:nvSpPr>
          <p:spPr>
            <a:xfrm>
              <a:off x="1697806" y="2158384"/>
              <a:ext cx="9159583" cy="6114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7" name="Google Shape;217;p22" descr="Image result for the global goals"/>
            <p:cNvPicPr preferRelativeResize="0"/>
            <p:nvPr/>
          </p:nvPicPr>
          <p:blipFill rotWithShape="1">
            <a:blip r:embed="rId3">
              <a:alphaModFix/>
            </a:blip>
            <a:srcRect t="7809" b="10577"/>
            <a:stretch/>
          </p:blipFill>
          <p:spPr>
            <a:xfrm>
              <a:off x="8868792" y="2263505"/>
              <a:ext cx="1217020" cy="477165"/>
            </a:xfrm>
            <a:prstGeom prst="rect">
              <a:avLst/>
            </a:prstGeom>
            <a:noFill/>
            <a:ln>
              <a:noFill/>
            </a:ln>
          </p:spPr>
        </p:pic>
        <p:pic>
          <p:nvPicPr>
            <p:cNvPr id="218" name="Google Shape;218;p22" descr="A close up of a logo&#10;&#10;Description automatically generated"/>
            <p:cNvPicPr preferRelativeResize="0"/>
            <p:nvPr/>
          </p:nvPicPr>
          <p:blipFill rotWithShape="1">
            <a:blip r:embed="rId4">
              <a:alphaModFix/>
            </a:blip>
            <a:srcRect/>
            <a:stretch/>
          </p:blipFill>
          <p:spPr>
            <a:xfrm>
              <a:off x="10439853" y="2263505"/>
              <a:ext cx="355388" cy="477164"/>
            </a:xfrm>
            <a:prstGeom prst="rect">
              <a:avLst/>
            </a:prstGeom>
            <a:noFill/>
            <a:ln>
              <a:noFill/>
            </a:ln>
          </p:spPr>
        </p:pic>
        <p:pic>
          <p:nvPicPr>
            <p:cNvPr id="219" name="Google Shape;219;p22"/>
            <p:cNvPicPr preferRelativeResize="0"/>
            <p:nvPr/>
          </p:nvPicPr>
          <p:blipFill rotWithShape="1">
            <a:blip r:embed="rId5">
              <a:alphaModFix/>
            </a:blip>
            <a:srcRect/>
            <a:stretch/>
          </p:blipFill>
          <p:spPr>
            <a:xfrm>
              <a:off x="1773100" y="2228363"/>
              <a:ext cx="613039" cy="511275"/>
            </a:xfrm>
            <a:prstGeom prst="rect">
              <a:avLst/>
            </a:prstGeom>
            <a:noFill/>
            <a:ln>
              <a:noFill/>
            </a:ln>
          </p:spPr>
        </p:pic>
        <p:cxnSp>
          <p:nvCxnSpPr>
            <p:cNvPr id="220" name="Google Shape;220;p22"/>
            <p:cNvCxnSpPr/>
            <p:nvPr/>
          </p:nvCxnSpPr>
          <p:spPr>
            <a:xfrm>
              <a:off x="1697807" y="2151818"/>
              <a:ext cx="9159582" cy="6566"/>
            </a:xfrm>
            <a:prstGeom prst="straightConnector1">
              <a:avLst/>
            </a:prstGeom>
            <a:noFill/>
            <a:ln w="104775" cap="flat" cmpd="thickThin">
              <a:solidFill>
                <a:srgbClr val="565656"/>
              </a:solidFill>
              <a:prstDash val="solid"/>
              <a:round/>
              <a:headEnd type="none" w="sm" len="sm"/>
              <a:tailEnd type="none" w="sm" len="sm"/>
            </a:ln>
          </p:spPr>
        </p:cxnSp>
      </p:grpSp>
      <p:sp>
        <p:nvSpPr>
          <p:cNvPr id="221" name="Google Shape;221;p22"/>
          <p:cNvSpPr/>
          <p:nvPr/>
        </p:nvSpPr>
        <p:spPr>
          <a:xfrm>
            <a:off x="9427" y="0"/>
            <a:ext cx="9125146" cy="6170006"/>
          </a:xfrm>
          <a:prstGeom prst="frame">
            <a:avLst>
              <a:gd name="adj1" fmla="val 3180"/>
            </a:avLst>
          </a:prstGeom>
          <a:solidFill>
            <a:srgbClr val="D03100"/>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222" name="Google Shape;222;p22"/>
          <p:cNvGrpSpPr/>
          <p:nvPr/>
        </p:nvGrpSpPr>
        <p:grpSpPr>
          <a:xfrm>
            <a:off x="311084" y="653935"/>
            <a:ext cx="8188641" cy="1334918"/>
            <a:chOff x="273376" y="455969"/>
            <a:chExt cx="8188641" cy="1334918"/>
          </a:xfrm>
        </p:grpSpPr>
        <p:pic>
          <p:nvPicPr>
            <p:cNvPr id="223" name="Google Shape;223;p22"/>
            <p:cNvPicPr preferRelativeResize="0"/>
            <p:nvPr/>
          </p:nvPicPr>
          <p:blipFill rotWithShape="1">
            <a:blip r:embed="rId6">
              <a:alphaModFix/>
            </a:blip>
            <a:srcRect t="6898" b="5111"/>
            <a:stretch/>
          </p:blipFill>
          <p:spPr>
            <a:xfrm>
              <a:off x="273376" y="455969"/>
              <a:ext cx="4454901" cy="908300"/>
            </a:xfrm>
            <a:prstGeom prst="rect">
              <a:avLst/>
            </a:prstGeom>
            <a:noFill/>
            <a:ln>
              <a:noFill/>
            </a:ln>
          </p:spPr>
        </p:pic>
        <p:sp>
          <p:nvSpPr>
            <p:cNvPr id="224" name="Google Shape;224;p22"/>
            <p:cNvSpPr/>
            <p:nvPr/>
          </p:nvSpPr>
          <p:spPr>
            <a:xfrm>
              <a:off x="1146817" y="1206112"/>
              <a:ext cx="7315200" cy="5847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Tahoma"/>
                  <a:ea typeface="Tahoma"/>
                  <a:cs typeface="Tahoma"/>
                  <a:sym typeface="Tahoma"/>
                </a:rPr>
                <a:t>Direct breastfeeding &amp; hand expression of breastmilk are efficient in terms of reducing waste &amp; saving energy &amp; other resources.</a:t>
              </a:r>
              <a:endParaRPr sz="1400" b="0" i="0" u="none" strike="noStrike" cap="none" dirty="0">
                <a:solidFill>
                  <a:srgbClr val="000000"/>
                </a:solidFill>
                <a:latin typeface="Arial"/>
                <a:ea typeface="Arial"/>
                <a:cs typeface="Arial"/>
                <a:sym typeface="Arial"/>
              </a:endParaRPr>
            </a:p>
          </p:txBody>
        </p:sp>
      </p:grpSp>
      <p:grpSp>
        <p:nvGrpSpPr>
          <p:cNvPr id="225" name="Google Shape;225;p22"/>
          <p:cNvGrpSpPr/>
          <p:nvPr/>
        </p:nvGrpSpPr>
        <p:grpSpPr>
          <a:xfrm>
            <a:off x="311143" y="2858837"/>
            <a:ext cx="8188582" cy="2292597"/>
            <a:chOff x="273435" y="2858837"/>
            <a:chExt cx="8188582" cy="2292597"/>
          </a:xfrm>
        </p:grpSpPr>
        <p:pic>
          <p:nvPicPr>
            <p:cNvPr id="226" name="Google Shape;226;p22"/>
            <p:cNvPicPr preferRelativeResize="0"/>
            <p:nvPr/>
          </p:nvPicPr>
          <p:blipFill rotWithShape="1">
            <a:blip r:embed="rId7">
              <a:alphaModFix/>
            </a:blip>
            <a:srcRect t="6203" b="5807"/>
            <a:stretch/>
          </p:blipFill>
          <p:spPr>
            <a:xfrm>
              <a:off x="273435" y="2858837"/>
              <a:ext cx="4454842" cy="908300"/>
            </a:xfrm>
            <a:prstGeom prst="rect">
              <a:avLst/>
            </a:prstGeom>
            <a:noFill/>
            <a:ln>
              <a:noFill/>
            </a:ln>
          </p:spPr>
        </p:pic>
        <p:sp>
          <p:nvSpPr>
            <p:cNvPr id="227" name="Google Shape;227;p22"/>
            <p:cNvSpPr/>
            <p:nvPr/>
          </p:nvSpPr>
          <p:spPr>
            <a:xfrm>
              <a:off x="1146817" y="3581774"/>
              <a:ext cx="7315200" cy="156966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Tahoma"/>
                  <a:ea typeface="Tahoma"/>
                  <a:cs typeface="Tahoma"/>
                  <a:sym typeface="Tahoma"/>
                </a:rPr>
                <a:t>Dairy farming typically releases substantial amounts of methane &amp; other GHG. Additionally, the manufacturing, packaging, distribution &amp; preparation processes of BMS requires energy &amp; water. All of this impacts the environment &amp; feeding one million babies with formula for two years requires, on average, approximately 150 million cans of formula.</a:t>
              </a:r>
              <a:endParaRPr sz="1600" b="0" i="0" u="none" strike="noStrike" cap="none" dirty="0">
                <a:solidFill>
                  <a:srgbClr val="000000"/>
                </a:solidFill>
                <a:latin typeface="Tahoma"/>
                <a:ea typeface="Tahoma"/>
                <a:cs typeface="Tahoma"/>
                <a:sym typeface="Tahoma"/>
              </a:endParaRPr>
            </a:p>
          </p:txBody>
        </p:sp>
      </p:gr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1382</Words>
  <Application>Microsoft Office PowerPoint</Application>
  <PresentationFormat>On-screen Show (4:3)</PresentationFormat>
  <Paragraphs>85</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Garamond</vt:lpstr>
      <vt:lpstr>Calibri</vt:lpstr>
      <vt:lpstr>Tahoma</vt:lpstr>
      <vt:lpstr>Raleway</vt:lpstr>
      <vt:lpstr>Lato</vt:lpstr>
      <vt:lpstr>Noto Sans Symbols</vt:lpstr>
      <vt:lpstr>streamline</vt:lpstr>
      <vt:lpstr>PowerPoint Presentation</vt:lpstr>
      <vt:lpstr>INTRODUCTION</vt:lpstr>
      <vt:lpstr>WBW-SDGs CAMPAIGN</vt:lpstr>
      <vt:lpstr>#WBW2020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7</cp:revision>
  <dcterms:modified xsi:type="dcterms:W3CDTF">2020-07-22T03:16:44Z</dcterms:modified>
</cp:coreProperties>
</file>