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7" r:id="rId3"/>
    <p:sldId id="287" r:id="rId4"/>
    <p:sldId id="268" r:id="rId5"/>
    <p:sldId id="286" r:id="rId6"/>
    <p:sldId id="299" r:id="rId7"/>
    <p:sldId id="294" r:id="rId8"/>
    <p:sldId id="292" r:id="rId9"/>
    <p:sldId id="296" r:id="rId10"/>
    <p:sldId id="298" r:id="rId11"/>
    <p:sldId id="295" r:id="rId12"/>
    <p:sldId id="300" r:id="rId13"/>
    <p:sldId id="304" r:id="rId14"/>
    <p:sldId id="305" r:id="rId15"/>
    <p:sldId id="306" r:id="rId16"/>
    <p:sldId id="302" r:id="rId17"/>
    <p:sldId id="301" r:id="rId18"/>
    <p:sldId id="303" r:id="rId19"/>
    <p:sldId id="288" r:id="rId20"/>
    <p:sldId id="28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011552"/>
    <a:srgbClr val="8508A8"/>
    <a:srgbClr val="FF0017"/>
    <a:srgbClr val="1B741D"/>
    <a:srgbClr val="25F509"/>
    <a:srgbClr val="B8AC22"/>
    <a:srgbClr val="004AAD"/>
    <a:srgbClr val="F0F0F0"/>
    <a:srgbClr val="18E8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26" autoAdjust="0"/>
  </p:normalViewPr>
  <p:slideViewPr>
    <p:cSldViewPr snapToGrid="0">
      <p:cViewPr varScale="1">
        <p:scale>
          <a:sx n="78" d="100"/>
          <a:sy n="78" d="100"/>
        </p:scale>
        <p:origin x="1622" y="43"/>
      </p:cViewPr>
      <p:guideLst/>
    </p:cSldViewPr>
  </p:slideViewPr>
  <p:notesTextViewPr>
    <p:cViewPr>
      <p:scale>
        <a:sx n="1" d="1"/>
        <a:sy n="1" d="1"/>
      </p:scale>
      <p:origin x="0" y="0"/>
    </p:cViewPr>
  </p:notesTextViewPr>
  <p:sorterViewPr>
    <p:cViewPr>
      <p:scale>
        <a:sx n="150" d="100"/>
        <a:sy n="150" d="100"/>
      </p:scale>
      <p:origin x="0" y="-193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6F15B4-2D02-468A-AB0E-26C24D25252C}" type="datetimeFigureOut">
              <a:rPr lang="en-MY" smtClean="0"/>
              <a:t>14/7/2022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F786A0C9-14B4-4D68-8233-87052014812C}" type="slidenum">
              <a:rPr lang="en-MY" smtClean="0"/>
              <a:t>‹#›</a:t>
            </a:fld>
            <a:endParaRPr lang="en-MY"/>
          </a:p>
        </p:txBody>
      </p:sp>
    </p:spTree>
    <p:extLst>
      <p:ext uri="{BB962C8B-B14F-4D97-AF65-F5344CB8AC3E}">
        <p14:creationId xmlns:p14="http://schemas.microsoft.com/office/powerpoint/2010/main" val="2304391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6F15B4-2D02-468A-AB0E-26C24D25252C}" type="datetimeFigureOut">
              <a:rPr lang="en-MY" smtClean="0"/>
              <a:t>14/7/2022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F786A0C9-14B4-4D68-8233-87052014812C}" type="slidenum">
              <a:rPr lang="en-MY" smtClean="0"/>
              <a:t>‹#›</a:t>
            </a:fld>
            <a:endParaRPr lang="en-MY"/>
          </a:p>
        </p:txBody>
      </p:sp>
    </p:spTree>
    <p:extLst>
      <p:ext uri="{BB962C8B-B14F-4D97-AF65-F5344CB8AC3E}">
        <p14:creationId xmlns:p14="http://schemas.microsoft.com/office/powerpoint/2010/main" val="2692138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6F15B4-2D02-468A-AB0E-26C24D25252C}" type="datetimeFigureOut">
              <a:rPr lang="en-MY" smtClean="0"/>
              <a:t>14/7/2022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F786A0C9-14B4-4D68-8233-87052014812C}" type="slidenum">
              <a:rPr lang="en-MY" smtClean="0"/>
              <a:t>‹#›</a:t>
            </a:fld>
            <a:endParaRPr lang="en-MY"/>
          </a:p>
        </p:txBody>
      </p:sp>
    </p:spTree>
    <p:extLst>
      <p:ext uri="{BB962C8B-B14F-4D97-AF65-F5344CB8AC3E}">
        <p14:creationId xmlns:p14="http://schemas.microsoft.com/office/powerpoint/2010/main" val="522667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6F15B4-2D02-468A-AB0E-26C24D25252C}" type="datetimeFigureOut">
              <a:rPr lang="en-MY" smtClean="0"/>
              <a:t>14/7/2022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F786A0C9-14B4-4D68-8233-87052014812C}" type="slidenum">
              <a:rPr lang="en-MY" smtClean="0"/>
              <a:t>‹#›</a:t>
            </a:fld>
            <a:endParaRPr lang="en-MY"/>
          </a:p>
        </p:txBody>
      </p:sp>
    </p:spTree>
    <p:extLst>
      <p:ext uri="{BB962C8B-B14F-4D97-AF65-F5344CB8AC3E}">
        <p14:creationId xmlns:p14="http://schemas.microsoft.com/office/powerpoint/2010/main" val="3103668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6F15B4-2D02-468A-AB0E-26C24D25252C}" type="datetimeFigureOut">
              <a:rPr lang="en-MY" smtClean="0"/>
              <a:t>14/7/2022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F786A0C9-14B4-4D68-8233-87052014812C}" type="slidenum">
              <a:rPr lang="en-MY" smtClean="0"/>
              <a:t>‹#›</a:t>
            </a:fld>
            <a:endParaRPr lang="en-MY"/>
          </a:p>
        </p:txBody>
      </p:sp>
    </p:spTree>
    <p:extLst>
      <p:ext uri="{BB962C8B-B14F-4D97-AF65-F5344CB8AC3E}">
        <p14:creationId xmlns:p14="http://schemas.microsoft.com/office/powerpoint/2010/main" val="603024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6F15B4-2D02-468A-AB0E-26C24D25252C}" type="datetimeFigureOut">
              <a:rPr lang="en-MY" smtClean="0"/>
              <a:t>14/7/2022</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F786A0C9-14B4-4D68-8233-87052014812C}" type="slidenum">
              <a:rPr lang="en-MY" smtClean="0"/>
              <a:t>‹#›</a:t>
            </a:fld>
            <a:endParaRPr lang="en-MY"/>
          </a:p>
        </p:txBody>
      </p:sp>
    </p:spTree>
    <p:extLst>
      <p:ext uri="{BB962C8B-B14F-4D97-AF65-F5344CB8AC3E}">
        <p14:creationId xmlns:p14="http://schemas.microsoft.com/office/powerpoint/2010/main" val="3234813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6F15B4-2D02-468A-AB0E-26C24D25252C}" type="datetimeFigureOut">
              <a:rPr lang="en-MY" smtClean="0"/>
              <a:t>14/7/2022</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F786A0C9-14B4-4D68-8233-87052014812C}" type="slidenum">
              <a:rPr lang="en-MY" smtClean="0"/>
              <a:t>‹#›</a:t>
            </a:fld>
            <a:endParaRPr lang="en-MY"/>
          </a:p>
        </p:txBody>
      </p:sp>
    </p:spTree>
    <p:extLst>
      <p:ext uri="{BB962C8B-B14F-4D97-AF65-F5344CB8AC3E}">
        <p14:creationId xmlns:p14="http://schemas.microsoft.com/office/powerpoint/2010/main" val="2538243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6F15B4-2D02-468A-AB0E-26C24D25252C}" type="datetimeFigureOut">
              <a:rPr lang="en-MY" smtClean="0"/>
              <a:t>14/7/2022</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F786A0C9-14B4-4D68-8233-87052014812C}" type="slidenum">
              <a:rPr lang="en-MY" smtClean="0"/>
              <a:t>‹#›</a:t>
            </a:fld>
            <a:endParaRPr lang="en-MY"/>
          </a:p>
        </p:txBody>
      </p:sp>
    </p:spTree>
    <p:extLst>
      <p:ext uri="{BB962C8B-B14F-4D97-AF65-F5344CB8AC3E}">
        <p14:creationId xmlns:p14="http://schemas.microsoft.com/office/powerpoint/2010/main" val="185444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6F15B4-2D02-468A-AB0E-26C24D25252C}" type="datetimeFigureOut">
              <a:rPr lang="en-MY" smtClean="0"/>
              <a:t>14/7/2022</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F786A0C9-14B4-4D68-8233-87052014812C}" type="slidenum">
              <a:rPr lang="en-MY" smtClean="0"/>
              <a:t>‹#›</a:t>
            </a:fld>
            <a:endParaRPr lang="en-MY"/>
          </a:p>
        </p:txBody>
      </p:sp>
    </p:spTree>
    <p:extLst>
      <p:ext uri="{BB962C8B-B14F-4D97-AF65-F5344CB8AC3E}">
        <p14:creationId xmlns:p14="http://schemas.microsoft.com/office/powerpoint/2010/main" val="890123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6F15B4-2D02-468A-AB0E-26C24D25252C}" type="datetimeFigureOut">
              <a:rPr lang="en-MY" smtClean="0"/>
              <a:t>14/7/2022</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F786A0C9-14B4-4D68-8233-87052014812C}" type="slidenum">
              <a:rPr lang="en-MY" smtClean="0"/>
              <a:t>‹#›</a:t>
            </a:fld>
            <a:endParaRPr lang="en-MY"/>
          </a:p>
        </p:txBody>
      </p:sp>
    </p:spTree>
    <p:extLst>
      <p:ext uri="{BB962C8B-B14F-4D97-AF65-F5344CB8AC3E}">
        <p14:creationId xmlns:p14="http://schemas.microsoft.com/office/powerpoint/2010/main" val="169710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6F15B4-2D02-468A-AB0E-26C24D25252C}" type="datetimeFigureOut">
              <a:rPr lang="en-MY" smtClean="0"/>
              <a:t>14/7/2022</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F786A0C9-14B4-4D68-8233-87052014812C}" type="slidenum">
              <a:rPr lang="en-MY" smtClean="0"/>
              <a:t>‹#›</a:t>
            </a:fld>
            <a:endParaRPr lang="en-MY"/>
          </a:p>
        </p:txBody>
      </p:sp>
    </p:spTree>
    <p:extLst>
      <p:ext uri="{BB962C8B-B14F-4D97-AF65-F5344CB8AC3E}">
        <p14:creationId xmlns:p14="http://schemas.microsoft.com/office/powerpoint/2010/main" val="457609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F15B4-2D02-468A-AB0E-26C24D25252C}" type="datetimeFigureOut">
              <a:rPr lang="en-MY" smtClean="0"/>
              <a:t>14/7/2022</a:t>
            </a:fld>
            <a:endParaRPr lang="en-MY"/>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6A0C9-14B4-4D68-8233-87052014812C}" type="slidenum">
              <a:rPr lang="en-MY" smtClean="0"/>
              <a:t>‹#›</a:t>
            </a:fld>
            <a:endParaRPr lang="en-MY"/>
          </a:p>
        </p:txBody>
      </p:sp>
    </p:spTree>
    <p:extLst>
      <p:ext uri="{BB962C8B-B14F-4D97-AF65-F5344CB8AC3E}">
        <p14:creationId xmlns:p14="http://schemas.microsoft.com/office/powerpoint/2010/main" val="1740856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3.tif"/><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tif"/><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8.jp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12" Type="http://schemas.openxmlformats.org/officeDocument/2006/relationships/image" Target="../media/image39.jp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jpg"/><Relationship Id="rId11" Type="http://schemas.openxmlformats.org/officeDocument/2006/relationships/image" Target="../media/image38.jpg"/><Relationship Id="rId5" Type="http://schemas.openxmlformats.org/officeDocument/2006/relationships/image" Target="../media/image32.jpg"/><Relationship Id="rId10" Type="http://schemas.openxmlformats.org/officeDocument/2006/relationships/image" Target="../media/image37.jpg"/><Relationship Id="rId4" Type="http://schemas.openxmlformats.org/officeDocument/2006/relationships/image" Target="../media/image31.jpg"/><Relationship Id="rId9" Type="http://schemas.openxmlformats.org/officeDocument/2006/relationships/image" Target="../media/image36.jpg"/></Relationships>
</file>

<file path=ppt/slides/_rels/slide14.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10" Type="http://schemas.openxmlformats.org/officeDocument/2006/relationships/image" Target="../media/image48.jpg"/><Relationship Id="rId4" Type="http://schemas.openxmlformats.org/officeDocument/2006/relationships/image" Target="../media/image42.jpg"/><Relationship Id="rId9" Type="http://schemas.openxmlformats.org/officeDocument/2006/relationships/image" Target="../media/image47.jp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3.tif"/><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tif"/><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tif"/><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twitter.com/WABAsecretariat" TargetMode="External"/><Relationship Id="rId2" Type="http://schemas.openxmlformats.org/officeDocument/2006/relationships/hyperlink" Target="https://www.facebook.com/WABA.WBW/" TargetMode="External"/><Relationship Id="rId1" Type="http://schemas.openxmlformats.org/officeDocument/2006/relationships/slideLayout" Target="../slideLayouts/slideLayout2.xml"/><Relationship Id="rId4" Type="http://schemas.openxmlformats.org/officeDocument/2006/relationships/hyperlink" Target="https://www.instagram.com/waba_globa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t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3.ti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JPG"/><Relationship Id="rId7" Type="http://schemas.openxmlformats.org/officeDocument/2006/relationships/image" Target="../media/image3.ti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9.jpg"/><Relationship Id="rId2" Type="http://schemas.openxmlformats.org/officeDocument/2006/relationships/image" Target="../media/image3.tif"/><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1.jpg"/><Relationship Id="rId7" Type="http://schemas.openxmlformats.org/officeDocument/2006/relationships/image" Target="../media/image3.tif"/><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3.jpe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lendar&#10;&#10;Description automatically generated">
            <a:extLst>
              <a:ext uri="{FF2B5EF4-FFF2-40B4-BE49-F238E27FC236}">
                <a16:creationId xmlns:a16="http://schemas.microsoft.com/office/drawing/2014/main" id="{360A329C-3351-36F9-4E4A-E25544526191}"/>
              </a:ext>
            </a:extLst>
          </p:cNvPr>
          <p:cNvPicPr>
            <a:picLocks noChangeAspect="1"/>
          </p:cNvPicPr>
          <p:nvPr/>
        </p:nvPicPr>
        <p:blipFill rotWithShape="1">
          <a:blip r:embed="rId2">
            <a:extLst>
              <a:ext uri="{28A0092B-C50C-407E-A947-70E740481C1C}">
                <a14:useLocalDpi xmlns:a14="http://schemas.microsoft.com/office/drawing/2010/main" val="0"/>
              </a:ext>
            </a:extLst>
          </a:blip>
          <a:srcRect b="28871"/>
          <a:stretch/>
        </p:blipFill>
        <p:spPr>
          <a:xfrm>
            <a:off x="1039684" y="0"/>
            <a:ext cx="7064631" cy="5024971"/>
          </a:xfrm>
          <a:prstGeom prst="rect">
            <a:avLst/>
          </a:prstGeom>
        </p:spPr>
      </p:pic>
      <p:sp>
        <p:nvSpPr>
          <p:cNvPr id="25" name="Rectangle 24">
            <a:extLst>
              <a:ext uri="{FF2B5EF4-FFF2-40B4-BE49-F238E27FC236}">
                <a16:creationId xmlns:a16="http://schemas.microsoft.com/office/drawing/2014/main" id="{A09671C9-12EF-46EC-975B-957628C628F3}"/>
              </a:ext>
            </a:extLst>
          </p:cNvPr>
          <p:cNvSpPr/>
          <p:nvPr/>
        </p:nvSpPr>
        <p:spPr>
          <a:xfrm>
            <a:off x="0" y="4890178"/>
            <a:ext cx="9144000" cy="196782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dirty="0"/>
          </a:p>
        </p:txBody>
      </p:sp>
      <p:sp>
        <p:nvSpPr>
          <p:cNvPr id="26" name="Google Shape;102;p14">
            <a:extLst>
              <a:ext uri="{FF2B5EF4-FFF2-40B4-BE49-F238E27FC236}">
                <a16:creationId xmlns:a16="http://schemas.microsoft.com/office/drawing/2014/main" id="{C94D4A2A-CE4B-4A61-9D13-1D137911FB7B}"/>
              </a:ext>
            </a:extLst>
          </p:cNvPr>
          <p:cNvSpPr txBox="1"/>
          <p:nvPr/>
        </p:nvSpPr>
        <p:spPr>
          <a:xfrm>
            <a:off x="10050" y="5024971"/>
            <a:ext cx="9123900" cy="1719958"/>
          </a:xfrm>
          <a:prstGeom prst="rect">
            <a:avLst/>
          </a:prstGeom>
          <a:noFill/>
          <a:ln>
            <a:noFill/>
          </a:ln>
        </p:spPr>
        <p:txBody>
          <a:bodyPr spcFirstLastPara="1" wrap="square" lIns="68569" tIns="68569" rIns="68569" bIns="68569" anchor="ctr" anchorCtr="0">
            <a:noAutofit/>
          </a:bodyPr>
          <a:lstStyle/>
          <a:p>
            <a:pPr algn="ctr">
              <a:spcBef>
                <a:spcPts val="750"/>
              </a:spcBef>
            </a:pPr>
            <a:r>
              <a:rPr lang="fr-FR" sz="2400" b="1" dirty="0">
                <a:solidFill>
                  <a:srgbClr val="FFFFFF"/>
                </a:solidFill>
                <a:latin typeface="Tahoma"/>
                <a:ea typeface="Tahoma"/>
                <a:cs typeface="Tahoma"/>
                <a:sym typeface="Tahoma"/>
              </a:rPr>
              <a:t>Semaine mondiale de l’allaitement maternel (#WBW2022)</a:t>
            </a:r>
          </a:p>
          <a:p>
            <a:pPr algn="ctr">
              <a:spcBef>
                <a:spcPts val="750"/>
              </a:spcBef>
            </a:pPr>
            <a:r>
              <a:rPr lang="fr-FR" sz="2400" b="1" dirty="0">
                <a:solidFill>
                  <a:srgbClr val="FFFFFF"/>
                </a:solidFill>
                <a:latin typeface="Tahoma"/>
                <a:ea typeface="Tahoma"/>
                <a:cs typeface="Tahoma"/>
                <a:sym typeface="Tahoma"/>
              </a:rPr>
              <a:t>DU 1ER AU 7 AOÛT 2022</a:t>
            </a:r>
          </a:p>
          <a:p>
            <a:pPr algn="ctr">
              <a:spcBef>
                <a:spcPts val="750"/>
              </a:spcBef>
            </a:pPr>
            <a:r>
              <a:rPr lang="fr-FR" sz="2000" b="1" dirty="0">
                <a:solidFill>
                  <a:srgbClr val="FFFFFF"/>
                </a:solidFill>
                <a:latin typeface="Tahoma"/>
                <a:ea typeface="Tahoma"/>
                <a:cs typeface="Tahoma"/>
                <a:sym typeface="Tahoma"/>
              </a:rPr>
              <a:t>organisée par l’Alliance mondiale pour l’allaitement maternel (WABA)</a:t>
            </a:r>
          </a:p>
        </p:txBody>
      </p:sp>
      <p:pic>
        <p:nvPicPr>
          <p:cNvPr id="4" name="Picture 3" descr="Logo&#10;&#10;Description automatically generated">
            <a:extLst>
              <a:ext uri="{FF2B5EF4-FFF2-40B4-BE49-F238E27FC236}">
                <a16:creationId xmlns:a16="http://schemas.microsoft.com/office/drawing/2014/main" id="{2634DA30-B8F3-5176-A19D-311C4624AE16}"/>
              </a:ext>
            </a:extLst>
          </p:cNvPr>
          <p:cNvPicPr>
            <a:picLocks noChangeAspect="1"/>
          </p:cNvPicPr>
          <p:nvPr/>
        </p:nvPicPr>
        <p:blipFill rotWithShape="1">
          <a:blip r:embed="rId3">
            <a:extLst>
              <a:ext uri="{28A0092B-C50C-407E-A947-70E740481C1C}">
                <a14:useLocalDpi xmlns:a14="http://schemas.microsoft.com/office/drawing/2010/main" val="0"/>
              </a:ext>
            </a:extLst>
          </a:blip>
          <a:srcRect l="6947" t="4543" r="7103" b="9204"/>
          <a:stretch/>
        </p:blipFill>
        <p:spPr>
          <a:xfrm>
            <a:off x="3086736" y="1967822"/>
            <a:ext cx="2970527" cy="2922356"/>
          </a:xfrm>
          <a:prstGeom prst="ellipse">
            <a:avLst/>
          </a:prstGeom>
        </p:spPr>
      </p:pic>
    </p:spTree>
    <p:extLst>
      <p:ext uri="{BB962C8B-B14F-4D97-AF65-F5344CB8AC3E}">
        <p14:creationId xmlns:p14="http://schemas.microsoft.com/office/powerpoint/2010/main" val="2863912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99D2BA-3B6D-4D1C-A695-4AEDF41345C9}"/>
              </a:ext>
            </a:extLst>
          </p:cNvPr>
          <p:cNvSpPr/>
          <p:nvPr/>
        </p:nvSpPr>
        <p:spPr>
          <a:xfrm>
            <a:off x="0" y="6542844"/>
            <a:ext cx="9144000" cy="32403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latin typeface="Tahoma" panose="020B0604030504040204" pitchFamily="34" charset="0"/>
                <a:ea typeface="Tahoma" panose="020B0604030504040204" pitchFamily="34" charset="0"/>
                <a:cs typeface="Tahoma" panose="020B0604030504040204" pitchFamily="34" charset="0"/>
              </a:rPr>
              <a:t>WABA | SEMAINE MONDIALE DE L’ALLAITEMENT MATERNEL 2022</a:t>
            </a:r>
            <a:endParaRPr lang="en-MY" sz="18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A picture containing logo&#10;&#10;Description automatically generated">
            <a:extLst>
              <a:ext uri="{FF2B5EF4-FFF2-40B4-BE49-F238E27FC236}">
                <a16:creationId xmlns:a16="http://schemas.microsoft.com/office/drawing/2014/main" id="{EA597180-99BF-4642-82A4-E2FB81F99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740" y="6263199"/>
            <a:ext cx="451303" cy="594000"/>
          </a:xfrm>
          <a:prstGeom prst="rect">
            <a:avLst/>
          </a:prstGeom>
        </p:spPr>
      </p:pic>
      <p:sp>
        <p:nvSpPr>
          <p:cNvPr id="8" name="Rectangle 7">
            <a:extLst>
              <a:ext uri="{FF2B5EF4-FFF2-40B4-BE49-F238E27FC236}">
                <a16:creationId xmlns:a16="http://schemas.microsoft.com/office/drawing/2014/main" id="{26DD7021-BAFB-F90A-719A-84F6B350C7D6}"/>
              </a:ext>
            </a:extLst>
          </p:cNvPr>
          <p:cNvSpPr/>
          <p:nvPr/>
        </p:nvSpPr>
        <p:spPr>
          <a:xfrm>
            <a:off x="135935" y="117652"/>
            <a:ext cx="4367239" cy="2942303"/>
          </a:xfrm>
          <a:prstGeom prst="rect">
            <a:avLst/>
          </a:prstGeom>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0" name="Rectangle 9">
            <a:extLst>
              <a:ext uri="{FF2B5EF4-FFF2-40B4-BE49-F238E27FC236}">
                <a16:creationId xmlns:a16="http://schemas.microsoft.com/office/drawing/2014/main" id="{B309D387-3439-71E9-B6BC-C65AEC15807C}"/>
              </a:ext>
            </a:extLst>
          </p:cNvPr>
          <p:cNvSpPr/>
          <p:nvPr/>
        </p:nvSpPr>
        <p:spPr>
          <a:xfrm>
            <a:off x="4650658" y="117652"/>
            <a:ext cx="4367239" cy="294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2" name="Rectangle 11">
            <a:extLst>
              <a:ext uri="{FF2B5EF4-FFF2-40B4-BE49-F238E27FC236}">
                <a16:creationId xmlns:a16="http://schemas.microsoft.com/office/drawing/2014/main" id="{BBB38E7D-E925-1047-915C-B76849B5DAC3}"/>
              </a:ext>
            </a:extLst>
          </p:cNvPr>
          <p:cNvSpPr/>
          <p:nvPr/>
        </p:nvSpPr>
        <p:spPr>
          <a:xfrm>
            <a:off x="135936" y="3193025"/>
            <a:ext cx="8881962" cy="2969861"/>
          </a:xfrm>
          <a:prstGeom prst="rect">
            <a:avLst/>
          </a:prstGeom>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4" name="Rectangle 23">
            <a:extLst>
              <a:ext uri="{FF2B5EF4-FFF2-40B4-BE49-F238E27FC236}">
                <a16:creationId xmlns:a16="http://schemas.microsoft.com/office/drawing/2014/main" id="{0511BA61-11FB-7BFC-CEF8-83CC80F033B0}"/>
              </a:ext>
            </a:extLst>
          </p:cNvPr>
          <p:cNvSpPr/>
          <p:nvPr/>
        </p:nvSpPr>
        <p:spPr>
          <a:xfrm>
            <a:off x="3281517" y="2755768"/>
            <a:ext cx="2590799" cy="731368"/>
          </a:xfrm>
          <a:prstGeom prst="rect">
            <a:avLst/>
          </a:prstGeom>
          <a:solidFill>
            <a:schemeClr val="accent4">
              <a:lumMod val="75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6" name="TextBox 25">
            <a:extLst>
              <a:ext uri="{FF2B5EF4-FFF2-40B4-BE49-F238E27FC236}">
                <a16:creationId xmlns:a16="http://schemas.microsoft.com/office/drawing/2014/main" id="{38A79AF1-538E-454B-4924-E23802BC2CE1}"/>
              </a:ext>
            </a:extLst>
          </p:cNvPr>
          <p:cNvSpPr txBox="1"/>
          <p:nvPr/>
        </p:nvSpPr>
        <p:spPr>
          <a:xfrm>
            <a:off x="3281517" y="2891367"/>
            <a:ext cx="2590799" cy="461665"/>
          </a:xfrm>
          <a:prstGeom prst="rect">
            <a:avLst/>
          </a:prstGeom>
          <a:noFill/>
        </p:spPr>
        <p:txBody>
          <a:bodyPr wrap="square">
            <a:spAutoFit/>
          </a:bodyPr>
          <a:lstStyle/>
          <a:p>
            <a:pPr algn="ctr"/>
            <a:r>
              <a:rPr lang="en-MY" sz="2400" b="1" i="0" u="none" strike="noStrike" baseline="0" dirty="0">
                <a:solidFill>
                  <a:schemeClr val="bg1"/>
                </a:solidFill>
                <a:latin typeface="Montserrat-Bold"/>
              </a:rPr>
              <a:t>Soins continus</a:t>
            </a:r>
            <a:endParaRPr lang="en-MY" sz="2400" dirty="0">
              <a:solidFill>
                <a:schemeClr val="bg1"/>
              </a:solidFill>
            </a:endParaRPr>
          </a:p>
        </p:txBody>
      </p:sp>
      <p:sp>
        <p:nvSpPr>
          <p:cNvPr id="28" name="TextBox 27">
            <a:extLst>
              <a:ext uri="{FF2B5EF4-FFF2-40B4-BE49-F238E27FC236}">
                <a16:creationId xmlns:a16="http://schemas.microsoft.com/office/drawing/2014/main" id="{AC4F3347-F1BA-CCC9-CBFE-D988BFF4C962}"/>
              </a:ext>
            </a:extLst>
          </p:cNvPr>
          <p:cNvSpPr txBox="1"/>
          <p:nvPr/>
        </p:nvSpPr>
        <p:spPr>
          <a:xfrm>
            <a:off x="126103" y="176019"/>
            <a:ext cx="4395019" cy="923330"/>
          </a:xfrm>
          <a:prstGeom prst="rect">
            <a:avLst/>
          </a:prstGeom>
          <a:noFill/>
        </p:spPr>
        <p:txBody>
          <a:bodyPr wrap="square">
            <a:spAutoFit/>
          </a:bodyPr>
          <a:lstStyle/>
          <a:p>
            <a:pPr algn="ctr"/>
            <a:r>
              <a:rPr lang="fr-FR" sz="1800" b="0" i="0" u="none" strike="noStrike" baseline="0" dirty="0">
                <a:solidFill>
                  <a:schemeClr val="bg1"/>
                </a:solidFill>
                <a:latin typeface="MyriadPro-Light"/>
              </a:rPr>
              <a:t>Le taux d’allaitement exclusif et d’allaitement continu peut chuter de manière significative après la période postnatale</a:t>
            </a:r>
            <a:endParaRPr lang="en-MY" dirty="0">
              <a:solidFill>
                <a:schemeClr val="bg1"/>
              </a:solidFill>
            </a:endParaRPr>
          </a:p>
        </p:txBody>
      </p:sp>
      <p:sp>
        <p:nvSpPr>
          <p:cNvPr id="30" name="TextBox 29">
            <a:extLst>
              <a:ext uri="{FF2B5EF4-FFF2-40B4-BE49-F238E27FC236}">
                <a16:creationId xmlns:a16="http://schemas.microsoft.com/office/drawing/2014/main" id="{D56FAF4E-F6A2-D3DC-4293-2FD358215F42}"/>
              </a:ext>
            </a:extLst>
          </p:cNvPr>
          <p:cNvSpPr txBox="1"/>
          <p:nvPr/>
        </p:nvSpPr>
        <p:spPr>
          <a:xfrm>
            <a:off x="4775277" y="148087"/>
            <a:ext cx="1712528" cy="338554"/>
          </a:xfrm>
          <a:prstGeom prst="rect">
            <a:avLst/>
          </a:prstGeom>
          <a:noFill/>
        </p:spPr>
        <p:txBody>
          <a:bodyPr wrap="square">
            <a:spAutoFit/>
          </a:bodyPr>
          <a:lstStyle/>
          <a:p>
            <a:r>
              <a:rPr lang="en-US" sz="1600" b="1" i="0" u="none" strike="noStrike" baseline="0" dirty="0" err="1">
                <a:solidFill>
                  <a:srgbClr val="C80017"/>
                </a:solidFill>
                <a:latin typeface="Montserrat-Bold"/>
              </a:rPr>
              <a:t>Défis</a:t>
            </a:r>
            <a:r>
              <a:rPr lang="en-US" sz="1600" b="1" i="0" u="none" strike="noStrike" baseline="0" dirty="0">
                <a:solidFill>
                  <a:srgbClr val="C80017"/>
                </a:solidFill>
                <a:latin typeface="Montserrat-Bold"/>
              </a:rPr>
              <a:t>:</a:t>
            </a:r>
            <a:endParaRPr lang="en-MY" sz="1600" dirty="0"/>
          </a:p>
        </p:txBody>
      </p:sp>
      <p:sp>
        <p:nvSpPr>
          <p:cNvPr id="32" name="TextBox 31">
            <a:extLst>
              <a:ext uri="{FF2B5EF4-FFF2-40B4-BE49-F238E27FC236}">
                <a16:creationId xmlns:a16="http://schemas.microsoft.com/office/drawing/2014/main" id="{F5F031A3-DCDB-1E0A-10A4-2ABA4D5BEEF2}"/>
              </a:ext>
            </a:extLst>
          </p:cNvPr>
          <p:cNvSpPr txBox="1"/>
          <p:nvPr/>
        </p:nvSpPr>
        <p:spPr>
          <a:xfrm>
            <a:off x="4793226" y="411044"/>
            <a:ext cx="4349290" cy="2169825"/>
          </a:xfrm>
          <a:prstGeom prst="rect">
            <a:avLst/>
          </a:prstGeom>
          <a:noFill/>
        </p:spPr>
        <p:txBody>
          <a:bodyPr wrap="square">
            <a:spAutoFit/>
          </a:bodyPr>
          <a:lstStyle/>
          <a:p>
            <a:pPr marL="285750" indent="-285750">
              <a:buFont typeface="Arial" panose="020B0604020202020204" pitchFamily="34" charset="0"/>
              <a:buChar char="•"/>
            </a:pPr>
            <a:r>
              <a:rPr lang="fr-FR" sz="1500" b="0" i="0" u="none" strike="noStrike" baseline="0" dirty="0">
                <a:latin typeface="MyriadPro-Light"/>
              </a:rPr>
              <a:t>Manque de soutien du père / partenaire, de la famille élargie et de la communauté </a:t>
            </a:r>
            <a:r>
              <a:rPr lang="en-US" sz="1500" b="0" i="0" u="none" strike="noStrike" baseline="0" dirty="0">
                <a:latin typeface="MyriadPro-Light"/>
                <a:sym typeface="Wingdings" panose="05000000000000000000" pitchFamily="2" charset="2"/>
              </a:rPr>
              <a:t> </a:t>
            </a:r>
            <a:r>
              <a:rPr lang="fr-FR" sz="1500" b="0" i="0" u="none" strike="noStrike" baseline="0" dirty="0">
                <a:latin typeface="MyriadPro-Light"/>
                <a:sym typeface="Wingdings" panose="05000000000000000000" pitchFamily="2" charset="2"/>
              </a:rPr>
              <a:t>la mère perd sa motivation</a:t>
            </a:r>
            <a:endParaRPr lang="en-US" sz="1500" b="0" i="0" u="none" strike="noStrike" baseline="0" dirty="0">
              <a:latin typeface="MyriadPro-Light"/>
              <a:sym typeface="Wingdings" panose="05000000000000000000" pitchFamily="2" charset="2"/>
            </a:endParaRPr>
          </a:p>
          <a:p>
            <a:pPr marL="285750" indent="-285750">
              <a:buFont typeface="Arial" panose="020B0604020202020204" pitchFamily="34" charset="0"/>
              <a:buChar char="•"/>
            </a:pPr>
            <a:r>
              <a:rPr lang="fr-FR" sz="1500" dirty="0">
                <a:latin typeface="MyriadPro-Light"/>
              </a:rPr>
              <a:t>Les mères ne bénéficient pas d’un congé de maternité / parental adéquat et ne reçoivent pas de soutien de la part de leur employeur</a:t>
            </a:r>
          </a:p>
          <a:p>
            <a:pPr marL="285750" indent="-285750">
              <a:buFont typeface="Arial" panose="020B0604020202020204" pitchFamily="34" charset="0"/>
              <a:buChar char="•"/>
            </a:pPr>
            <a:r>
              <a:rPr lang="fr-FR" sz="1500" dirty="0">
                <a:latin typeface="MyriadPro-Light"/>
              </a:rPr>
              <a:t>Manque de connaissances pratiques et de sensibilisation parmi les prestataires de soins de santé et la communauté en général</a:t>
            </a:r>
          </a:p>
        </p:txBody>
      </p:sp>
      <p:sp>
        <p:nvSpPr>
          <p:cNvPr id="34" name="TextBox 33">
            <a:extLst>
              <a:ext uri="{FF2B5EF4-FFF2-40B4-BE49-F238E27FC236}">
                <a16:creationId xmlns:a16="http://schemas.microsoft.com/office/drawing/2014/main" id="{29F245D2-4E7F-D91E-5568-712036FEC5C0}"/>
              </a:ext>
            </a:extLst>
          </p:cNvPr>
          <p:cNvSpPr txBox="1"/>
          <p:nvPr/>
        </p:nvSpPr>
        <p:spPr>
          <a:xfrm>
            <a:off x="221226" y="3491140"/>
            <a:ext cx="4572000" cy="369332"/>
          </a:xfrm>
          <a:prstGeom prst="rect">
            <a:avLst/>
          </a:prstGeom>
          <a:noFill/>
        </p:spPr>
        <p:txBody>
          <a:bodyPr wrap="square">
            <a:spAutoFit/>
          </a:bodyPr>
          <a:lstStyle/>
          <a:p>
            <a:r>
              <a:rPr lang="en-MY" sz="1800" b="1" i="0" u="none" strike="noStrike" baseline="0" dirty="0">
                <a:solidFill>
                  <a:srgbClr val="77FF33"/>
                </a:solidFill>
                <a:latin typeface="Montserrat-Bold"/>
              </a:rPr>
              <a:t>Comment </a:t>
            </a:r>
            <a:r>
              <a:rPr lang="en-MY" sz="1800" b="1" i="0" u="none" strike="noStrike" baseline="0" dirty="0" err="1">
                <a:solidFill>
                  <a:srgbClr val="77FF33"/>
                </a:solidFill>
                <a:latin typeface="Montserrat-Bold"/>
              </a:rPr>
              <a:t>améliorer</a:t>
            </a:r>
            <a:r>
              <a:rPr lang="en-MY" sz="1800" b="1" i="0" u="none" strike="noStrike" baseline="0" dirty="0">
                <a:solidFill>
                  <a:srgbClr val="77FF33"/>
                </a:solidFill>
                <a:latin typeface="Montserrat-Bold"/>
              </a:rPr>
              <a:t> le </a:t>
            </a:r>
            <a:r>
              <a:rPr lang="en-MY" sz="1800" b="1" i="0" u="none" strike="noStrike" baseline="0" dirty="0" err="1">
                <a:solidFill>
                  <a:srgbClr val="77FF33"/>
                </a:solidFill>
                <a:latin typeface="Montserrat-Bold"/>
              </a:rPr>
              <a:t>soutien</a:t>
            </a:r>
            <a:r>
              <a:rPr lang="en-MY" sz="1800" b="1" i="0" u="none" strike="noStrike" baseline="0" dirty="0">
                <a:solidFill>
                  <a:srgbClr val="77FF33"/>
                </a:solidFill>
                <a:latin typeface="Montserrat-Bold"/>
              </a:rPr>
              <a:t>:</a:t>
            </a:r>
            <a:endParaRPr lang="en-MY" dirty="0"/>
          </a:p>
        </p:txBody>
      </p:sp>
      <p:sp>
        <p:nvSpPr>
          <p:cNvPr id="35" name="TextBox 34">
            <a:extLst>
              <a:ext uri="{FF2B5EF4-FFF2-40B4-BE49-F238E27FC236}">
                <a16:creationId xmlns:a16="http://schemas.microsoft.com/office/drawing/2014/main" id="{14C659FD-7996-44EA-A1E2-C8CFEDB6DD15}"/>
              </a:ext>
            </a:extLst>
          </p:cNvPr>
          <p:cNvSpPr txBox="1"/>
          <p:nvPr/>
        </p:nvSpPr>
        <p:spPr>
          <a:xfrm>
            <a:off x="135935" y="3819860"/>
            <a:ext cx="8881960" cy="2400657"/>
          </a:xfrm>
          <a:prstGeom prst="rect">
            <a:avLst/>
          </a:prstGeom>
          <a:noFill/>
        </p:spPr>
        <p:txBody>
          <a:bodyPr wrap="square">
            <a:spAutoFit/>
          </a:bodyPr>
          <a:lstStyle/>
          <a:p>
            <a:pPr marL="285750" indent="-285750">
              <a:buFont typeface="Arial" panose="020B0604020202020204" pitchFamily="34" charset="0"/>
              <a:buChar char="•"/>
            </a:pPr>
            <a:r>
              <a:rPr lang="fr-FR" sz="1500" b="0" i="0" u="none" strike="noStrike" baseline="0" dirty="0">
                <a:solidFill>
                  <a:schemeClr val="bg1"/>
                </a:solidFill>
                <a:latin typeface="MyriadPro-Light"/>
              </a:rPr>
              <a:t>Plaider pour que les services de santé et les services communautaires incluent des conseils en matière d’allaitement lors des contacts avec les mères et les bébés</a:t>
            </a:r>
          </a:p>
          <a:p>
            <a:pPr marL="285750" indent="-285750">
              <a:buFont typeface="Arial" panose="020B0604020202020204" pitchFamily="34" charset="0"/>
              <a:buChar char="•"/>
            </a:pPr>
            <a:r>
              <a:rPr lang="fr-FR" sz="1500" b="0" i="0" u="none" strike="noStrike" baseline="0" dirty="0">
                <a:solidFill>
                  <a:schemeClr val="bg1"/>
                </a:solidFill>
                <a:latin typeface="MyriadPro-Light"/>
              </a:rPr>
              <a:t>Inclure les pères / partenaires et autres membres de la famille lors des contacts</a:t>
            </a:r>
          </a:p>
          <a:p>
            <a:pPr marL="285750" indent="-285750">
              <a:buFont typeface="Arial" panose="020B0604020202020204" pitchFamily="34" charset="0"/>
              <a:buChar char="•"/>
            </a:pPr>
            <a:r>
              <a:rPr lang="fr-FR" sz="1500" b="0" i="0" u="none" strike="noStrike" baseline="0" dirty="0">
                <a:solidFill>
                  <a:schemeClr val="bg1"/>
                </a:solidFill>
                <a:latin typeface="MyriadPro-Light"/>
              </a:rPr>
              <a:t>Orienter les familles vers des conseillers en allaitement maternel et des groupes de soutien par les pairs pour un soutien supplémentaire au-delà du système de santé</a:t>
            </a:r>
          </a:p>
          <a:p>
            <a:pPr marL="285750" indent="-285750">
              <a:buFont typeface="Arial" panose="020B0604020202020204" pitchFamily="34" charset="0"/>
              <a:buChar char="•"/>
            </a:pPr>
            <a:r>
              <a:rPr lang="fr-FR" sz="1500" b="0" i="0" u="none" strike="noStrike" baseline="0" dirty="0">
                <a:solidFill>
                  <a:schemeClr val="bg1"/>
                </a:solidFill>
                <a:latin typeface="MyriadPro-Light"/>
              </a:rPr>
              <a:t>Veiller à ce que les conseillers et les groupes de soutien soient formés</a:t>
            </a:r>
          </a:p>
          <a:p>
            <a:pPr marL="285750" indent="-285750">
              <a:buFont typeface="Arial" panose="020B0604020202020204" pitchFamily="34" charset="0"/>
              <a:buChar char="•"/>
            </a:pPr>
            <a:r>
              <a:rPr lang="fr-FR" sz="1500" b="0" i="0" u="none" strike="noStrike" baseline="0" dirty="0">
                <a:solidFill>
                  <a:schemeClr val="bg1"/>
                </a:solidFill>
                <a:latin typeface="MyriadPro-Light"/>
              </a:rPr>
              <a:t>Encourager l’employeur à mettre à disposition une salle d’allaitement maternel, un congé de maternité / parental payé et des horaires de travail flexibles</a:t>
            </a:r>
          </a:p>
          <a:p>
            <a:pPr marL="285750" indent="-285750">
              <a:buFont typeface="Arial" panose="020B0604020202020204" pitchFamily="34" charset="0"/>
              <a:buChar char="•"/>
            </a:pPr>
            <a:r>
              <a:rPr lang="fr-FR" sz="1500" b="0" i="0" u="none" strike="noStrike" baseline="0" dirty="0">
                <a:solidFill>
                  <a:schemeClr val="bg1"/>
                </a:solidFill>
                <a:latin typeface="MyriadPro-Light"/>
              </a:rPr>
              <a:t>Promouvoir la normalisation de l’allaitement maternel et les environnements favorables à l’allaitement maternel</a:t>
            </a:r>
          </a:p>
        </p:txBody>
      </p:sp>
      <p:pic>
        <p:nvPicPr>
          <p:cNvPr id="6" name="Picture 5" descr="Icon&#10;&#10;Description automatically generated">
            <a:extLst>
              <a:ext uri="{FF2B5EF4-FFF2-40B4-BE49-F238E27FC236}">
                <a16:creationId xmlns:a16="http://schemas.microsoft.com/office/drawing/2014/main" id="{F17F6F77-D75E-70EF-4B6A-C402F9F62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814" y="1528199"/>
            <a:ext cx="1260000" cy="1260000"/>
          </a:xfrm>
          <a:prstGeom prst="rect">
            <a:avLst/>
          </a:prstGeom>
        </p:spPr>
      </p:pic>
      <p:pic>
        <p:nvPicPr>
          <p:cNvPr id="36" name="Picture 35" descr="A group of women sitting on a bench with a baby&#10;&#10;Description automatically generated with low confidence">
            <a:extLst>
              <a:ext uri="{FF2B5EF4-FFF2-40B4-BE49-F238E27FC236}">
                <a16:creationId xmlns:a16="http://schemas.microsoft.com/office/drawing/2014/main" id="{C1C9BB97-55DF-9810-3B03-199DEBEB9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484" y="1198565"/>
            <a:ext cx="1800000" cy="1349873"/>
          </a:xfrm>
          <a:prstGeom prst="ellipse">
            <a:avLst/>
          </a:prstGeom>
        </p:spPr>
      </p:pic>
      <p:pic>
        <p:nvPicPr>
          <p:cNvPr id="38" name="Picture 37" descr="A picture containing person, indoor, child, group&#10;&#10;Description automatically generated">
            <a:extLst>
              <a:ext uri="{FF2B5EF4-FFF2-40B4-BE49-F238E27FC236}">
                <a16:creationId xmlns:a16="http://schemas.microsoft.com/office/drawing/2014/main" id="{EFBEDBE8-EC02-6990-E797-D9CFE66AC9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226" y="2136997"/>
            <a:ext cx="1800000" cy="1350000"/>
          </a:xfrm>
          <a:prstGeom prst="ellipse">
            <a:avLst/>
          </a:prstGeom>
        </p:spPr>
      </p:pic>
      <p:pic>
        <p:nvPicPr>
          <p:cNvPr id="40" name="Picture 39" descr="A person holding a baby&#10;&#10;Description automatically generated">
            <a:extLst>
              <a:ext uri="{FF2B5EF4-FFF2-40B4-BE49-F238E27FC236}">
                <a16:creationId xmlns:a16="http://schemas.microsoft.com/office/drawing/2014/main" id="{45C87C5C-38BE-E1A5-3891-DE2B538DD1D0}"/>
              </a:ext>
            </a:extLst>
          </p:cNvPr>
          <p:cNvPicPr>
            <a:picLocks noChangeAspect="1"/>
          </p:cNvPicPr>
          <p:nvPr/>
        </p:nvPicPr>
        <p:blipFill rotWithShape="1">
          <a:blip r:embed="rId6">
            <a:extLst>
              <a:ext uri="{28A0092B-C50C-407E-A947-70E740481C1C}">
                <a14:useLocalDpi xmlns:a14="http://schemas.microsoft.com/office/drawing/2010/main" val="0"/>
              </a:ext>
            </a:extLst>
          </a:blip>
          <a:srcRect l="33333"/>
          <a:stretch/>
        </p:blipFill>
        <p:spPr>
          <a:xfrm>
            <a:off x="7648755" y="2405436"/>
            <a:ext cx="1431450" cy="1431450"/>
          </a:xfrm>
          <a:prstGeom prst="ellipse">
            <a:avLst/>
          </a:prstGeom>
        </p:spPr>
      </p:pic>
      <p:pic>
        <p:nvPicPr>
          <p:cNvPr id="20" name="Picture 19" descr="Logo&#10;&#10;Description automatically generated">
            <a:extLst>
              <a:ext uri="{FF2B5EF4-FFF2-40B4-BE49-F238E27FC236}">
                <a16:creationId xmlns:a16="http://schemas.microsoft.com/office/drawing/2014/main" id="{7A4BC301-2E07-77E6-DED8-D555044B3E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2163" y="6228278"/>
            <a:ext cx="635467" cy="619089"/>
          </a:xfrm>
          <a:prstGeom prst="rect">
            <a:avLst/>
          </a:prstGeom>
        </p:spPr>
      </p:pic>
    </p:spTree>
    <p:extLst>
      <p:ext uri="{BB962C8B-B14F-4D97-AF65-F5344CB8AC3E}">
        <p14:creationId xmlns:p14="http://schemas.microsoft.com/office/powerpoint/2010/main" val="2860795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D68E28D-6B3D-4120-A47C-01A54E634C01}"/>
              </a:ext>
            </a:extLst>
          </p:cNvPr>
          <p:cNvSpPr/>
          <p:nvPr/>
        </p:nvSpPr>
        <p:spPr>
          <a:xfrm>
            <a:off x="0" y="6528619"/>
            <a:ext cx="9144000" cy="3293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latin typeface="Tahoma" panose="020B0604030504040204" pitchFamily="34" charset="0"/>
                <a:ea typeface="Tahoma" panose="020B0604030504040204" pitchFamily="34" charset="0"/>
                <a:cs typeface="Tahoma" panose="020B0604030504040204" pitchFamily="34" charset="0"/>
              </a:rPr>
              <a:t>WABA | SEMAINE MONDIALE DE L’ALLAITEMENT MATERNEL 2022</a:t>
            </a:r>
            <a:endParaRPr lang="en-MY" sz="1800" dirty="0">
              <a:latin typeface="Tahoma" panose="020B0604030504040204" pitchFamily="34" charset="0"/>
              <a:ea typeface="Tahoma" panose="020B0604030504040204" pitchFamily="34" charset="0"/>
              <a:cs typeface="Tahoma" panose="020B0604030504040204" pitchFamily="34" charset="0"/>
            </a:endParaRPr>
          </a:p>
        </p:txBody>
      </p:sp>
      <p:pic>
        <p:nvPicPr>
          <p:cNvPr id="40" name="Picture 39" descr="A picture containing logo&#10;&#10;Description automatically generated">
            <a:extLst>
              <a:ext uri="{FF2B5EF4-FFF2-40B4-BE49-F238E27FC236}">
                <a16:creationId xmlns:a16="http://schemas.microsoft.com/office/drawing/2014/main" id="{799706B7-376F-46D8-BEAB-8474944B5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740" y="6263199"/>
            <a:ext cx="451303" cy="594000"/>
          </a:xfrm>
          <a:prstGeom prst="rect">
            <a:avLst/>
          </a:prstGeom>
        </p:spPr>
      </p:pic>
      <p:sp>
        <p:nvSpPr>
          <p:cNvPr id="3" name="Rectangle 2">
            <a:extLst>
              <a:ext uri="{FF2B5EF4-FFF2-40B4-BE49-F238E27FC236}">
                <a16:creationId xmlns:a16="http://schemas.microsoft.com/office/drawing/2014/main" id="{3BC3145A-D3B0-CC58-05F6-CC89250962CF}"/>
              </a:ext>
            </a:extLst>
          </p:cNvPr>
          <p:cNvSpPr/>
          <p:nvPr/>
        </p:nvSpPr>
        <p:spPr>
          <a:xfrm>
            <a:off x="135935" y="117652"/>
            <a:ext cx="4367239" cy="2942303"/>
          </a:xfrm>
          <a:prstGeom prst="rect">
            <a:avLst/>
          </a:prstGeom>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9" name="Rectangle 8">
            <a:extLst>
              <a:ext uri="{FF2B5EF4-FFF2-40B4-BE49-F238E27FC236}">
                <a16:creationId xmlns:a16="http://schemas.microsoft.com/office/drawing/2014/main" id="{A6ACD764-7EF1-0878-8813-5DC537569BBD}"/>
              </a:ext>
            </a:extLst>
          </p:cNvPr>
          <p:cNvSpPr/>
          <p:nvPr/>
        </p:nvSpPr>
        <p:spPr>
          <a:xfrm>
            <a:off x="4650658" y="117652"/>
            <a:ext cx="4367239" cy="294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0" name="Rectangle 9">
            <a:extLst>
              <a:ext uri="{FF2B5EF4-FFF2-40B4-BE49-F238E27FC236}">
                <a16:creationId xmlns:a16="http://schemas.microsoft.com/office/drawing/2014/main" id="{85D512BF-B7D9-B1FD-98FB-57CCB4F8C388}"/>
              </a:ext>
            </a:extLst>
          </p:cNvPr>
          <p:cNvSpPr/>
          <p:nvPr/>
        </p:nvSpPr>
        <p:spPr>
          <a:xfrm>
            <a:off x="135935" y="3193025"/>
            <a:ext cx="4367239" cy="294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1" name="Rectangle 10">
            <a:extLst>
              <a:ext uri="{FF2B5EF4-FFF2-40B4-BE49-F238E27FC236}">
                <a16:creationId xmlns:a16="http://schemas.microsoft.com/office/drawing/2014/main" id="{4044010C-639C-1020-51DD-A61B0D281D8D}"/>
              </a:ext>
            </a:extLst>
          </p:cNvPr>
          <p:cNvSpPr/>
          <p:nvPr/>
        </p:nvSpPr>
        <p:spPr>
          <a:xfrm>
            <a:off x="4650658" y="3193025"/>
            <a:ext cx="4367239" cy="2984459"/>
          </a:xfrm>
          <a:prstGeom prst="rect">
            <a:avLst/>
          </a:prstGeom>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9" name="Rectangle 28">
            <a:extLst>
              <a:ext uri="{FF2B5EF4-FFF2-40B4-BE49-F238E27FC236}">
                <a16:creationId xmlns:a16="http://schemas.microsoft.com/office/drawing/2014/main" id="{A7CE935A-54D0-F61D-59E8-64F0227077D3}"/>
              </a:ext>
            </a:extLst>
          </p:cNvPr>
          <p:cNvSpPr/>
          <p:nvPr/>
        </p:nvSpPr>
        <p:spPr>
          <a:xfrm>
            <a:off x="3125427" y="2635045"/>
            <a:ext cx="2882081" cy="734963"/>
          </a:xfrm>
          <a:prstGeom prst="rect">
            <a:avLst/>
          </a:prstGeom>
          <a:solidFill>
            <a:schemeClr val="accent1">
              <a:lumMod val="5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0" name="TextBox 29">
            <a:extLst>
              <a:ext uri="{FF2B5EF4-FFF2-40B4-BE49-F238E27FC236}">
                <a16:creationId xmlns:a16="http://schemas.microsoft.com/office/drawing/2014/main" id="{18D68A18-C043-BE7B-53B3-048D746E84E3}"/>
              </a:ext>
            </a:extLst>
          </p:cNvPr>
          <p:cNvSpPr txBox="1"/>
          <p:nvPr/>
        </p:nvSpPr>
        <p:spPr>
          <a:xfrm>
            <a:off x="3135259" y="2719604"/>
            <a:ext cx="2882081" cy="584775"/>
          </a:xfrm>
          <a:prstGeom prst="rect">
            <a:avLst/>
          </a:prstGeom>
          <a:noFill/>
        </p:spPr>
        <p:txBody>
          <a:bodyPr wrap="square">
            <a:spAutoFit/>
          </a:bodyPr>
          <a:lstStyle/>
          <a:p>
            <a:pPr algn="ctr"/>
            <a:r>
              <a:rPr lang="en-MY" sz="1600" b="1" i="0" u="none" strike="noStrike" baseline="0" dirty="0">
                <a:solidFill>
                  <a:schemeClr val="bg1"/>
                </a:solidFill>
                <a:latin typeface="Montserrat-Bold"/>
              </a:rPr>
              <a:t>Circonstances particulières et Urgences</a:t>
            </a:r>
            <a:endParaRPr lang="en-MY" sz="1600" dirty="0">
              <a:solidFill>
                <a:schemeClr val="bg1"/>
              </a:solidFill>
            </a:endParaRPr>
          </a:p>
        </p:txBody>
      </p:sp>
      <p:sp>
        <p:nvSpPr>
          <p:cNvPr id="31" name="TextBox 30">
            <a:extLst>
              <a:ext uri="{FF2B5EF4-FFF2-40B4-BE49-F238E27FC236}">
                <a16:creationId xmlns:a16="http://schemas.microsoft.com/office/drawing/2014/main" id="{0F8637F7-167B-087B-52A5-5220D0DD67E9}"/>
              </a:ext>
            </a:extLst>
          </p:cNvPr>
          <p:cNvSpPr txBox="1"/>
          <p:nvPr/>
        </p:nvSpPr>
        <p:spPr>
          <a:xfrm>
            <a:off x="76943" y="97308"/>
            <a:ext cx="4436065" cy="1200329"/>
          </a:xfrm>
          <a:prstGeom prst="rect">
            <a:avLst/>
          </a:prstGeom>
          <a:noFill/>
        </p:spPr>
        <p:txBody>
          <a:bodyPr wrap="square">
            <a:spAutoFit/>
          </a:bodyPr>
          <a:lstStyle/>
          <a:p>
            <a:pPr algn="ctr"/>
            <a:r>
              <a:rPr lang="fr-FR" sz="1800" i="0" u="none" strike="noStrike" baseline="0" dirty="0">
                <a:solidFill>
                  <a:schemeClr val="bg1"/>
                </a:solidFill>
                <a:latin typeface="MyriadPro-Light"/>
              </a:rPr>
              <a:t>Pour mettre en place et maintenir l’allaitement maternel, les parents ont besoin d’une aide et d’un soutien supplémentaires pour l’alimentation du nourrisson.</a:t>
            </a:r>
            <a:endParaRPr lang="en-US" sz="1800" i="0" u="none" strike="noStrike" baseline="0" dirty="0">
              <a:solidFill>
                <a:schemeClr val="bg1"/>
              </a:solidFill>
              <a:latin typeface="MyriadPro-Light"/>
            </a:endParaRPr>
          </a:p>
        </p:txBody>
      </p:sp>
      <p:sp>
        <p:nvSpPr>
          <p:cNvPr id="32" name="TextBox 31">
            <a:extLst>
              <a:ext uri="{FF2B5EF4-FFF2-40B4-BE49-F238E27FC236}">
                <a16:creationId xmlns:a16="http://schemas.microsoft.com/office/drawing/2014/main" id="{4F805A58-45A6-D751-B715-5A2CFDABF344}"/>
              </a:ext>
            </a:extLst>
          </p:cNvPr>
          <p:cNvSpPr txBox="1"/>
          <p:nvPr/>
        </p:nvSpPr>
        <p:spPr>
          <a:xfrm>
            <a:off x="4748977" y="97516"/>
            <a:ext cx="4367239" cy="1754326"/>
          </a:xfrm>
          <a:prstGeom prst="rect">
            <a:avLst/>
          </a:prstGeom>
          <a:noFill/>
        </p:spPr>
        <p:txBody>
          <a:bodyPr wrap="square">
            <a:spAutoFit/>
          </a:bodyPr>
          <a:lstStyle/>
          <a:p>
            <a:pPr algn="ctr"/>
            <a:r>
              <a:rPr lang="fr-FR" sz="1800" b="0" i="0" u="none" strike="noStrike" baseline="0" dirty="0">
                <a:latin typeface="MyriadPro-Light"/>
              </a:rPr>
              <a:t>L’ordre de préférence doit être le suivant : lait maternel exprimé (mère du nourrisson) &gt; lait maternel (nourrice en bonne santé @ banque de lait humain) &gt; substitut de lait maternel (préparation pour nourrissons administrée à l’aide d’une tasse)</a:t>
            </a:r>
            <a:endParaRPr lang="en-MY" dirty="0">
              <a:latin typeface="MyriadPro-Light"/>
            </a:endParaRPr>
          </a:p>
        </p:txBody>
      </p:sp>
      <p:sp>
        <p:nvSpPr>
          <p:cNvPr id="15" name="TextBox 14">
            <a:extLst>
              <a:ext uri="{FF2B5EF4-FFF2-40B4-BE49-F238E27FC236}">
                <a16:creationId xmlns:a16="http://schemas.microsoft.com/office/drawing/2014/main" id="{D8873A36-EDFD-01F9-9F0A-ECED878340A8}"/>
              </a:ext>
            </a:extLst>
          </p:cNvPr>
          <p:cNvSpPr txBox="1"/>
          <p:nvPr/>
        </p:nvSpPr>
        <p:spPr>
          <a:xfrm>
            <a:off x="4650658" y="3708644"/>
            <a:ext cx="4357407" cy="584775"/>
          </a:xfrm>
          <a:prstGeom prst="rect">
            <a:avLst/>
          </a:prstGeom>
          <a:noFill/>
        </p:spPr>
        <p:txBody>
          <a:bodyPr wrap="square">
            <a:spAutoFit/>
          </a:bodyPr>
          <a:lstStyle/>
          <a:p>
            <a:r>
              <a:rPr lang="fr-FR" sz="1600" b="1" i="0" u="none" strike="noStrike" baseline="0" dirty="0">
                <a:solidFill>
                  <a:srgbClr val="77FF33"/>
                </a:solidFill>
                <a:latin typeface="Montserrat-Bold"/>
              </a:rPr>
              <a:t>Comment améliorer le soutien lors de circonstances particulières:</a:t>
            </a:r>
            <a:endParaRPr lang="en-MY" sz="1600" dirty="0"/>
          </a:p>
        </p:txBody>
      </p:sp>
      <p:sp>
        <p:nvSpPr>
          <p:cNvPr id="18" name="TextBox 17">
            <a:extLst>
              <a:ext uri="{FF2B5EF4-FFF2-40B4-BE49-F238E27FC236}">
                <a16:creationId xmlns:a16="http://schemas.microsoft.com/office/drawing/2014/main" id="{404BF629-E507-92BE-D673-4B187741BEE8}"/>
              </a:ext>
            </a:extLst>
          </p:cNvPr>
          <p:cNvSpPr txBox="1"/>
          <p:nvPr/>
        </p:nvSpPr>
        <p:spPr>
          <a:xfrm>
            <a:off x="68190" y="3364758"/>
            <a:ext cx="4298413" cy="584775"/>
          </a:xfrm>
          <a:prstGeom prst="rect">
            <a:avLst/>
          </a:prstGeom>
          <a:noFill/>
        </p:spPr>
        <p:txBody>
          <a:bodyPr wrap="square">
            <a:spAutoFit/>
          </a:bodyPr>
          <a:lstStyle/>
          <a:p>
            <a:r>
              <a:rPr lang="fr-FR" sz="1600" b="1" i="0" u="none" strike="noStrike" baseline="0" dirty="0">
                <a:solidFill>
                  <a:srgbClr val="00B050"/>
                </a:solidFill>
                <a:latin typeface="Montserrat-Bold"/>
              </a:rPr>
              <a:t>Comment améliorer le soutien en cas d’urgence:</a:t>
            </a:r>
            <a:endParaRPr lang="en-MY" sz="1600" dirty="0">
              <a:solidFill>
                <a:srgbClr val="00B050"/>
              </a:solidFill>
            </a:endParaRPr>
          </a:p>
        </p:txBody>
      </p:sp>
      <p:sp>
        <p:nvSpPr>
          <p:cNvPr id="19" name="TextBox 18">
            <a:extLst>
              <a:ext uri="{FF2B5EF4-FFF2-40B4-BE49-F238E27FC236}">
                <a16:creationId xmlns:a16="http://schemas.microsoft.com/office/drawing/2014/main" id="{82B1FE55-98B7-C9CD-2DA9-122ACB03FFF7}"/>
              </a:ext>
            </a:extLst>
          </p:cNvPr>
          <p:cNvSpPr txBox="1"/>
          <p:nvPr/>
        </p:nvSpPr>
        <p:spPr>
          <a:xfrm>
            <a:off x="4679075" y="4276560"/>
            <a:ext cx="4258448" cy="1708160"/>
          </a:xfrm>
          <a:prstGeom prst="rect">
            <a:avLst/>
          </a:prstGeom>
          <a:noFill/>
        </p:spPr>
        <p:txBody>
          <a:bodyPr wrap="square">
            <a:spAutoFit/>
          </a:bodyPr>
          <a:lstStyle/>
          <a:p>
            <a:pPr marL="285750" indent="-285750">
              <a:buFont typeface="Arial" panose="020B0604020202020204" pitchFamily="34" charset="0"/>
              <a:buChar char="•"/>
            </a:pPr>
            <a:r>
              <a:rPr lang="fr-FR" sz="1500" b="0" i="0" u="none" strike="noStrike" baseline="0" dirty="0">
                <a:solidFill>
                  <a:schemeClr val="bg1"/>
                </a:solidFill>
                <a:latin typeface="MyriadPro-Light"/>
              </a:rPr>
              <a:t>Créer des banques de lait humain pour fournir du lait de donneuses en cas de besoin</a:t>
            </a:r>
          </a:p>
          <a:p>
            <a:pPr marL="285750" indent="-285750">
              <a:buFont typeface="Arial" panose="020B0604020202020204" pitchFamily="34" charset="0"/>
              <a:buChar char="•"/>
            </a:pPr>
            <a:r>
              <a:rPr lang="fr-FR" sz="1500" b="0" i="0" u="none" strike="noStrike" baseline="0" dirty="0">
                <a:solidFill>
                  <a:schemeClr val="bg1"/>
                </a:solidFill>
                <a:latin typeface="MyriadPro-Light"/>
              </a:rPr>
              <a:t>Pratiquer les soins maternels de type kangourou pour allaiter les bébés nés prématurément ou de faible poids à la naissance</a:t>
            </a:r>
          </a:p>
          <a:p>
            <a:pPr marL="285750" indent="-285750">
              <a:buFont typeface="Arial" panose="020B0604020202020204" pitchFamily="34" charset="0"/>
              <a:buChar char="•"/>
            </a:pPr>
            <a:r>
              <a:rPr lang="fr-FR" sz="1500" b="0" i="0" u="none" strike="noStrike" baseline="0" dirty="0">
                <a:solidFill>
                  <a:schemeClr val="bg1"/>
                </a:solidFill>
                <a:latin typeface="MyriadPro-Light"/>
              </a:rPr>
              <a:t>Encourager la relactation et l’allaitement humide le cas échéant</a:t>
            </a:r>
          </a:p>
        </p:txBody>
      </p:sp>
      <p:sp>
        <p:nvSpPr>
          <p:cNvPr id="20" name="TextBox 19">
            <a:extLst>
              <a:ext uri="{FF2B5EF4-FFF2-40B4-BE49-F238E27FC236}">
                <a16:creationId xmlns:a16="http://schemas.microsoft.com/office/drawing/2014/main" id="{D43DA189-1FDA-0D79-C849-1AE7ADF0CF63}"/>
              </a:ext>
            </a:extLst>
          </p:cNvPr>
          <p:cNvSpPr txBox="1"/>
          <p:nvPr/>
        </p:nvSpPr>
        <p:spPr>
          <a:xfrm>
            <a:off x="-11546" y="3826534"/>
            <a:ext cx="4622876" cy="2400657"/>
          </a:xfrm>
          <a:prstGeom prst="rect">
            <a:avLst/>
          </a:prstGeom>
          <a:noFill/>
        </p:spPr>
        <p:txBody>
          <a:bodyPr wrap="square">
            <a:spAutoFit/>
          </a:bodyPr>
          <a:lstStyle/>
          <a:p>
            <a:pPr marL="285750" indent="-285750">
              <a:buFont typeface="Arial" panose="020B0604020202020204" pitchFamily="34" charset="0"/>
              <a:buChar char="•"/>
            </a:pPr>
            <a:r>
              <a:rPr lang="fr-FR" sz="1500" b="0" i="0" u="none" strike="noStrike" baseline="0" dirty="0">
                <a:latin typeface="MyriadPro-Light"/>
              </a:rPr>
              <a:t>Orienter et former le personnel concerné</a:t>
            </a:r>
          </a:p>
          <a:p>
            <a:pPr marL="285750" indent="-285750">
              <a:buFont typeface="Arial" panose="020B0604020202020204" pitchFamily="34" charset="0"/>
              <a:buChar char="•"/>
            </a:pPr>
            <a:r>
              <a:rPr lang="fr-FR" sz="1500" b="0" i="0" u="none" strike="noStrike" baseline="0" dirty="0">
                <a:latin typeface="MyriadPro-Light"/>
              </a:rPr>
              <a:t>Établir une liste de contacts de personnes disponibles et compétentes pouvant dispenser des conseils en matière d’allaitement</a:t>
            </a:r>
          </a:p>
          <a:p>
            <a:pPr marL="285750" indent="-285750">
              <a:buFont typeface="Arial" panose="020B0604020202020204" pitchFamily="34" charset="0"/>
              <a:buChar char="•"/>
            </a:pPr>
            <a:r>
              <a:rPr lang="fr-FR" sz="1500" b="0" i="0" u="none" strike="noStrike" baseline="0" dirty="0">
                <a:latin typeface="MyriadPro-Light"/>
              </a:rPr>
              <a:t>Préparer des plans pour le soutien à l’alimentation du nourrisson et du jeune enfant, l’allaitement maternel et l’alimentation artificielle, et la gestion des enfants vulnérables</a:t>
            </a:r>
          </a:p>
          <a:p>
            <a:pPr marL="285750" indent="-285750">
              <a:buFont typeface="Arial" panose="020B0604020202020204" pitchFamily="34" charset="0"/>
              <a:buChar char="•"/>
            </a:pPr>
            <a:r>
              <a:rPr lang="fr-FR" sz="1500" b="0" i="0" u="none" strike="noStrike" baseline="0" dirty="0">
                <a:latin typeface="MyriadPro-Light"/>
              </a:rPr>
              <a:t>Développer des plans de prévention et de gestion des dons de substituts de lait maternel</a:t>
            </a:r>
          </a:p>
        </p:txBody>
      </p:sp>
      <p:pic>
        <p:nvPicPr>
          <p:cNvPr id="8" name="Picture 7" descr="A picture containing person&#10;&#10;Description automatically generated">
            <a:extLst>
              <a:ext uri="{FF2B5EF4-FFF2-40B4-BE49-F238E27FC236}">
                <a16:creationId xmlns:a16="http://schemas.microsoft.com/office/drawing/2014/main" id="{DF44BCB0-D853-2ACF-88FF-42AC8F2D6350}"/>
              </a:ext>
            </a:extLst>
          </p:cNvPr>
          <p:cNvPicPr>
            <a:picLocks noChangeAspect="1"/>
          </p:cNvPicPr>
          <p:nvPr/>
        </p:nvPicPr>
        <p:blipFill rotWithShape="1">
          <a:blip r:embed="rId3">
            <a:extLst>
              <a:ext uri="{28A0092B-C50C-407E-A947-70E740481C1C}">
                <a14:useLocalDpi xmlns:a14="http://schemas.microsoft.com/office/drawing/2010/main" val="0"/>
              </a:ext>
            </a:extLst>
          </a:blip>
          <a:srcRect l="1630" r="7633" b="-4125"/>
          <a:stretch/>
        </p:blipFill>
        <p:spPr>
          <a:xfrm>
            <a:off x="6436963" y="1851957"/>
            <a:ext cx="2227584" cy="1917215"/>
          </a:xfrm>
          <a:prstGeom prst="ellipse">
            <a:avLst/>
          </a:prstGeom>
        </p:spPr>
      </p:pic>
      <p:pic>
        <p:nvPicPr>
          <p:cNvPr id="16" name="Picture 15" descr="Icon&#10;&#10;Description automatically generated">
            <a:extLst>
              <a:ext uri="{FF2B5EF4-FFF2-40B4-BE49-F238E27FC236}">
                <a16:creationId xmlns:a16="http://schemas.microsoft.com/office/drawing/2014/main" id="{CDBCAC6B-C961-1F8E-B1E6-A07E2B7B2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768" y="1344632"/>
            <a:ext cx="1260000" cy="1260000"/>
          </a:xfrm>
          <a:prstGeom prst="rect">
            <a:avLst/>
          </a:prstGeom>
        </p:spPr>
      </p:pic>
      <p:pic>
        <p:nvPicPr>
          <p:cNvPr id="22" name="Picture 21" descr="A baby in a stroller&#10;&#10;Description automatically generated with medium confidence">
            <a:extLst>
              <a:ext uri="{FF2B5EF4-FFF2-40B4-BE49-F238E27FC236}">
                <a16:creationId xmlns:a16="http://schemas.microsoft.com/office/drawing/2014/main" id="{6D512BEB-5566-6E27-CFD8-66725C97E4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639" y="1276328"/>
            <a:ext cx="2580934" cy="2019528"/>
          </a:xfrm>
          <a:prstGeom prst="ellipse">
            <a:avLst/>
          </a:prstGeom>
        </p:spPr>
      </p:pic>
      <p:pic>
        <p:nvPicPr>
          <p:cNvPr id="21" name="Picture 20" descr="Logo&#10;&#10;Description automatically generated">
            <a:extLst>
              <a:ext uri="{FF2B5EF4-FFF2-40B4-BE49-F238E27FC236}">
                <a16:creationId xmlns:a16="http://schemas.microsoft.com/office/drawing/2014/main" id="{4B8C80A6-AA89-ACDE-3116-8B5BB53140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2163" y="6228278"/>
            <a:ext cx="635467" cy="619089"/>
          </a:xfrm>
          <a:prstGeom prst="rect">
            <a:avLst/>
          </a:prstGeom>
        </p:spPr>
      </p:pic>
    </p:spTree>
    <p:extLst>
      <p:ext uri="{BB962C8B-B14F-4D97-AF65-F5344CB8AC3E}">
        <p14:creationId xmlns:p14="http://schemas.microsoft.com/office/powerpoint/2010/main" val="2316963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3753FCB2-0503-A3CD-8DB1-0FC6B7460533}"/>
              </a:ext>
            </a:extLst>
          </p:cNvPr>
          <p:cNvSpPr txBox="1"/>
          <p:nvPr/>
        </p:nvSpPr>
        <p:spPr>
          <a:xfrm>
            <a:off x="172064" y="1146699"/>
            <a:ext cx="8799871" cy="4170372"/>
          </a:xfrm>
          <a:prstGeom prst="rect">
            <a:avLst/>
          </a:prstGeom>
          <a:noFill/>
        </p:spPr>
        <p:txBody>
          <a:bodyPr wrap="square">
            <a:spAutoFit/>
          </a:bodyPr>
          <a:lstStyle/>
          <a:p>
            <a:pPr algn="ctr"/>
            <a:r>
              <a:rPr lang="fr-FR" sz="5300" b="1" i="0" u="none" strike="noStrike" baseline="0" dirty="0">
                <a:solidFill>
                  <a:srgbClr val="FFFFFF"/>
                </a:solidFill>
                <a:latin typeface="Montserrat-Bold"/>
              </a:rPr>
              <a:t>LES RÔLES, L’ÉDUCATION ET LA FORMATION DES ACTEURS DE LA CHAÎNE CHAUDE</a:t>
            </a:r>
            <a:endParaRPr lang="en-MY" sz="5300" dirty="0"/>
          </a:p>
        </p:txBody>
      </p:sp>
      <p:sp>
        <p:nvSpPr>
          <p:cNvPr id="32" name="Rectangle 31">
            <a:extLst>
              <a:ext uri="{FF2B5EF4-FFF2-40B4-BE49-F238E27FC236}">
                <a16:creationId xmlns:a16="http://schemas.microsoft.com/office/drawing/2014/main" id="{4492330A-11B4-6E10-4800-6E7BA9043466}"/>
              </a:ext>
            </a:extLst>
          </p:cNvPr>
          <p:cNvSpPr/>
          <p:nvPr/>
        </p:nvSpPr>
        <p:spPr>
          <a:xfrm>
            <a:off x="0" y="6528619"/>
            <a:ext cx="9144000" cy="3293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latin typeface="Tahoma" panose="020B0604030504040204" pitchFamily="34" charset="0"/>
                <a:ea typeface="Tahoma" panose="020B0604030504040204" pitchFamily="34" charset="0"/>
                <a:cs typeface="Tahoma" panose="020B0604030504040204" pitchFamily="34" charset="0"/>
              </a:rPr>
              <a:t>WABA | SEMAINE MONDIALE DE L’ALLAITEMENT MATERNEL 2022</a:t>
            </a:r>
            <a:endParaRPr lang="en-MY" sz="1800" dirty="0">
              <a:latin typeface="Tahoma" panose="020B0604030504040204" pitchFamily="34" charset="0"/>
              <a:ea typeface="Tahoma" panose="020B0604030504040204" pitchFamily="34" charset="0"/>
              <a:cs typeface="Tahoma" panose="020B0604030504040204" pitchFamily="34" charset="0"/>
            </a:endParaRPr>
          </a:p>
        </p:txBody>
      </p:sp>
      <p:pic>
        <p:nvPicPr>
          <p:cNvPr id="38" name="Picture 37" descr="A picture containing logo&#10;&#10;Description automatically generated">
            <a:extLst>
              <a:ext uri="{FF2B5EF4-FFF2-40B4-BE49-F238E27FC236}">
                <a16:creationId xmlns:a16="http://schemas.microsoft.com/office/drawing/2014/main" id="{339C99B9-3E87-99A6-CD5A-09F9BAB1E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740" y="6263199"/>
            <a:ext cx="451303" cy="594000"/>
          </a:xfrm>
          <a:prstGeom prst="rect">
            <a:avLst/>
          </a:prstGeom>
        </p:spPr>
      </p:pic>
      <p:pic>
        <p:nvPicPr>
          <p:cNvPr id="7" name="Picture 6" descr="Logo&#10;&#10;Description automatically generated">
            <a:extLst>
              <a:ext uri="{FF2B5EF4-FFF2-40B4-BE49-F238E27FC236}">
                <a16:creationId xmlns:a16="http://schemas.microsoft.com/office/drawing/2014/main" id="{7629AB02-8953-7147-CBBA-A3E41EA0C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2163" y="6228278"/>
            <a:ext cx="635467" cy="619089"/>
          </a:xfrm>
          <a:prstGeom prst="rect">
            <a:avLst/>
          </a:prstGeom>
        </p:spPr>
      </p:pic>
    </p:spTree>
    <p:extLst>
      <p:ext uri="{BB962C8B-B14F-4D97-AF65-F5344CB8AC3E}">
        <p14:creationId xmlns:p14="http://schemas.microsoft.com/office/powerpoint/2010/main" val="668478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518115"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F68216B-2123-FC88-9EFF-762FF60A6332}"/>
              </a:ext>
            </a:extLst>
          </p:cNvPr>
          <p:cNvSpPr txBox="1"/>
          <p:nvPr/>
        </p:nvSpPr>
        <p:spPr>
          <a:xfrm>
            <a:off x="4616440" y="777865"/>
            <a:ext cx="4511578" cy="1477328"/>
          </a:xfrm>
          <a:prstGeom prst="rect">
            <a:avLst/>
          </a:prstGeom>
          <a:noFill/>
        </p:spPr>
        <p:txBody>
          <a:bodyPr wrap="square">
            <a:spAutoFit/>
          </a:bodyPr>
          <a:lstStyle/>
          <a:p>
            <a:pPr algn="ctr"/>
            <a:r>
              <a:rPr lang="fr-FR" b="0" i="0" u="none" strike="noStrike" baseline="0" dirty="0">
                <a:latin typeface="MyriadPro-Regular"/>
              </a:rPr>
              <a:t>Les acteurs de la santé jouent un rôle essentiel dans le soutien de l’allaitement maternel et pour cela, ils ont besoin d’une formation cohérente et appropriée, fondée sur des données probantes.</a:t>
            </a:r>
            <a:endParaRPr lang="en-US" b="0" i="0" u="none" strike="noStrike" baseline="0" dirty="0">
              <a:latin typeface="MyriadPro-Regular"/>
            </a:endParaRPr>
          </a:p>
        </p:txBody>
      </p:sp>
      <p:pic>
        <p:nvPicPr>
          <p:cNvPr id="33" name="Picture 32" descr="Icon&#10;&#10;Description automatically generated">
            <a:extLst>
              <a:ext uri="{FF2B5EF4-FFF2-40B4-BE49-F238E27FC236}">
                <a16:creationId xmlns:a16="http://schemas.microsoft.com/office/drawing/2014/main" id="{D55FACAD-1DA6-59B2-73F2-6E3F848D6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92" y="4485566"/>
            <a:ext cx="900000" cy="900000"/>
          </a:xfrm>
          <a:prstGeom prst="rect">
            <a:avLst/>
          </a:prstGeom>
        </p:spPr>
      </p:pic>
      <p:pic>
        <p:nvPicPr>
          <p:cNvPr id="35" name="Picture 34" descr="Icon&#10;&#10;Description automatically generated">
            <a:extLst>
              <a:ext uri="{FF2B5EF4-FFF2-40B4-BE49-F238E27FC236}">
                <a16:creationId xmlns:a16="http://schemas.microsoft.com/office/drawing/2014/main" id="{3EAB83F8-B730-E9B4-F7AF-594D7E44F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972" y="60541"/>
            <a:ext cx="900000" cy="900000"/>
          </a:xfrm>
          <a:prstGeom prst="rect">
            <a:avLst/>
          </a:prstGeom>
        </p:spPr>
      </p:pic>
      <p:pic>
        <p:nvPicPr>
          <p:cNvPr id="37" name="Picture 36" descr="Icon&#10;&#10;Description automatically generated">
            <a:extLst>
              <a:ext uri="{FF2B5EF4-FFF2-40B4-BE49-F238E27FC236}">
                <a16:creationId xmlns:a16="http://schemas.microsoft.com/office/drawing/2014/main" id="{6A5817A2-AF68-4BBD-A1B5-524C19B59F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360" y="48025"/>
            <a:ext cx="900000" cy="900000"/>
          </a:xfrm>
          <a:prstGeom prst="rect">
            <a:avLst/>
          </a:prstGeom>
        </p:spPr>
      </p:pic>
      <p:pic>
        <p:nvPicPr>
          <p:cNvPr id="39" name="Picture 38" descr="Icon&#10;&#10;Description automatically generated">
            <a:extLst>
              <a:ext uri="{FF2B5EF4-FFF2-40B4-BE49-F238E27FC236}">
                <a16:creationId xmlns:a16="http://schemas.microsoft.com/office/drawing/2014/main" id="{88535076-597D-40D6-9FBC-40F1894204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4124" y="40877"/>
            <a:ext cx="900000" cy="900000"/>
          </a:xfrm>
          <a:prstGeom prst="rect">
            <a:avLst/>
          </a:prstGeom>
        </p:spPr>
      </p:pic>
      <p:pic>
        <p:nvPicPr>
          <p:cNvPr id="41" name="Picture 40" descr="Icon&#10;&#10;Description automatically generated">
            <a:extLst>
              <a:ext uri="{FF2B5EF4-FFF2-40B4-BE49-F238E27FC236}">
                <a16:creationId xmlns:a16="http://schemas.microsoft.com/office/drawing/2014/main" id="{C923A840-57D1-6531-7946-525A1188F3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096" y="1564106"/>
            <a:ext cx="900000" cy="900000"/>
          </a:xfrm>
          <a:prstGeom prst="rect">
            <a:avLst/>
          </a:prstGeom>
        </p:spPr>
      </p:pic>
      <p:sp>
        <p:nvSpPr>
          <p:cNvPr id="57" name="TextBox 56">
            <a:extLst>
              <a:ext uri="{FF2B5EF4-FFF2-40B4-BE49-F238E27FC236}">
                <a16:creationId xmlns:a16="http://schemas.microsoft.com/office/drawing/2014/main" id="{BDA165DF-A766-544E-8AFE-F537A66CDB71}"/>
              </a:ext>
            </a:extLst>
          </p:cNvPr>
          <p:cNvSpPr txBox="1"/>
          <p:nvPr/>
        </p:nvSpPr>
        <p:spPr>
          <a:xfrm>
            <a:off x="33609" y="953725"/>
            <a:ext cx="1432054" cy="536971"/>
          </a:xfrm>
          <a:prstGeom prst="rect">
            <a:avLst/>
          </a:prstGeom>
          <a:noFill/>
        </p:spPr>
        <p:txBody>
          <a:bodyPr wrap="square" lIns="0" rIns="0">
            <a:noAutofit/>
          </a:bodyPr>
          <a:lstStyle/>
          <a:p>
            <a:pPr algn="ctr"/>
            <a:r>
              <a:rPr lang="en-MY" sz="1300" dirty="0" err="1">
                <a:solidFill>
                  <a:schemeClr val="bg1"/>
                </a:solidFill>
                <a:latin typeface="MyriadPro-Light"/>
              </a:rPr>
              <a:t>Conseillers</a:t>
            </a:r>
            <a:r>
              <a:rPr lang="en-MY" sz="1300" dirty="0">
                <a:solidFill>
                  <a:schemeClr val="bg1"/>
                </a:solidFill>
                <a:latin typeface="MyriadPro-Light"/>
              </a:rPr>
              <a:t> </a:t>
            </a:r>
            <a:r>
              <a:rPr lang="en-MY" sz="1300" dirty="0" err="1">
                <a:solidFill>
                  <a:schemeClr val="bg1"/>
                </a:solidFill>
                <a:latin typeface="MyriadPro-Light"/>
              </a:rPr>
              <a:t>en</a:t>
            </a:r>
            <a:r>
              <a:rPr lang="en-MY" sz="1300" dirty="0">
                <a:solidFill>
                  <a:schemeClr val="bg1"/>
                </a:solidFill>
                <a:latin typeface="MyriadPro-Light"/>
              </a:rPr>
              <a:t> </a:t>
            </a:r>
            <a:r>
              <a:rPr lang="en-MY" sz="1300" dirty="0" err="1">
                <a:solidFill>
                  <a:schemeClr val="bg1"/>
                </a:solidFill>
                <a:latin typeface="MyriadPro-Light"/>
              </a:rPr>
              <a:t>allaitement</a:t>
            </a:r>
            <a:r>
              <a:rPr lang="en-MY" sz="1300" dirty="0">
                <a:solidFill>
                  <a:schemeClr val="bg1"/>
                </a:solidFill>
                <a:latin typeface="MyriadPro-Light"/>
              </a:rPr>
              <a:t> </a:t>
            </a:r>
            <a:r>
              <a:rPr lang="en-MY" sz="1300" dirty="0" err="1">
                <a:solidFill>
                  <a:schemeClr val="bg1"/>
                </a:solidFill>
                <a:latin typeface="MyriadPro-Light"/>
              </a:rPr>
              <a:t>maternel</a:t>
            </a:r>
            <a:endParaRPr lang="en-MY" sz="1300" dirty="0">
              <a:solidFill>
                <a:schemeClr val="bg1"/>
              </a:solidFill>
              <a:latin typeface="MyriadPro-Light"/>
            </a:endParaRPr>
          </a:p>
        </p:txBody>
      </p:sp>
      <p:sp>
        <p:nvSpPr>
          <p:cNvPr id="58" name="TextBox 57">
            <a:extLst>
              <a:ext uri="{FF2B5EF4-FFF2-40B4-BE49-F238E27FC236}">
                <a16:creationId xmlns:a16="http://schemas.microsoft.com/office/drawing/2014/main" id="{57396737-E3FC-6ACB-9E64-A2F09C0DCA3F}"/>
              </a:ext>
            </a:extLst>
          </p:cNvPr>
          <p:cNvSpPr txBox="1"/>
          <p:nvPr/>
        </p:nvSpPr>
        <p:spPr>
          <a:xfrm>
            <a:off x="1563988" y="953726"/>
            <a:ext cx="1390506" cy="432618"/>
          </a:xfrm>
          <a:prstGeom prst="rect">
            <a:avLst/>
          </a:prstGeom>
          <a:noFill/>
        </p:spPr>
        <p:txBody>
          <a:bodyPr wrap="square" lIns="0" rIns="0">
            <a:noAutofit/>
          </a:bodyPr>
          <a:lstStyle/>
          <a:p>
            <a:pPr algn="ctr"/>
            <a:r>
              <a:rPr lang="fr-FR" sz="1300" i="0" u="none" strike="noStrike" baseline="0" dirty="0">
                <a:solidFill>
                  <a:schemeClr val="bg1"/>
                </a:solidFill>
                <a:latin typeface="MyriadPro-Light"/>
              </a:rPr>
              <a:t>Groupes de soutien à </a:t>
            </a:r>
            <a:r>
              <a:rPr lang="fr-FR" sz="1300" dirty="0">
                <a:solidFill>
                  <a:schemeClr val="bg1"/>
                </a:solidFill>
                <a:latin typeface="MyriadPro-Light"/>
              </a:rPr>
              <a:t>l'allaitement</a:t>
            </a:r>
            <a:endParaRPr lang="en-MY" sz="1300" dirty="0">
              <a:solidFill>
                <a:schemeClr val="bg1"/>
              </a:solidFill>
              <a:latin typeface="MyriadPro-Light"/>
            </a:endParaRPr>
          </a:p>
        </p:txBody>
      </p:sp>
      <p:sp>
        <p:nvSpPr>
          <p:cNvPr id="59" name="TextBox 58">
            <a:extLst>
              <a:ext uri="{FF2B5EF4-FFF2-40B4-BE49-F238E27FC236}">
                <a16:creationId xmlns:a16="http://schemas.microsoft.com/office/drawing/2014/main" id="{2E775048-E8B7-6FAA-D148-6B2FBDEC0819}"/>
              </a:ext>
            </a:extLst>
          </p:cNvPr>
          <p:cNvSpPr txBox="1"/>
          <p:nvPr/>
        </p:nvSpPr>
        <p:spPr>
          <a:xfrm>
            <a:off x="3164287" y="960254"/>
            <a:ext cx="1257536" cy="432618"/>
          </a:xfrm>
          <a:prstGeom prst="rect">
            <a:avLst/>
          </a:prstGeom>
          <a:noFill/>
        </p:spPr>
        <p:txBody>
          <a:bodyPr wrap="square" lIns="0" rIns="0">
            <a:normAutofit fontScale="92500" lnSpcReduction="20000"/>
          </a:bodyPr>
          <a:lstStyle/>
          <a:p>
            <a:pPr algn="ctr"/>
            <a:r>
              <a:rPr lang="en-MY" sz="1400" i="0" u="none" strike="noStrike" baseline="0" dirty="0" err="1">
                <a:solidFill>
                  <a:schemeClr val="bg1"/>
                </a:solidFill>
                <a:latin typeface="MyriadPro-Light"/>
              </a:rPr>
              <a:t>Conseillers</a:t>
            </a:r>
            <a:r>
              <a:rPr lang="en-MY" sz="1400" i="0" u="none" strike="noStrike" baseline="0" dirty="0">
                <a:solidFill>
                  <a:schemeClr val="bg1"/>
                </a:solidFill>
                <a:latin typeface="MyriadPro-Light"/>
              </a:rPr>
              <a:t> </a:t>
            </a:r>
            <a:r>
              <a:rPr lang="en-MY" sz="1400" i="0" u="none" strike="noStrike" baseline="0" dirty="0" err="1">
                <a:solidFill>
                  <a:schemeClr val="bg1"/>
                </a:solidFill>
                <a:latin typeface="MyriadPro-Light"/>
              </a:rPr>
              <a:t>en</a:t>
            </a:r>
            <a:r>
              <a:rPr lang="en-MY" sz="1400" i="0" u="none" strike="noStrike" baseline="0" dirty="0">
                <a:solidFill>
                  <a:schemeClr val="bg1"/>
                </a:solidFill>
                <a:latin typeface="MyriadPro-Light"/>
              </a:rPr>
              <a:t> lactation </a:t>
            </a:r>
            <a:r>
              <a:rPr lang="en-MY" sz="1400" i="0" u="none" strike="noStrike" baseline="0" dirty="0" err="1">
                <a:solidFill>
                  <a:schemeClr val="bg1"/>
                </a:solidFill>
                <a:latin typeface="MyriadPro-Light"/>
              </a:rPr>
              <a:t>certifiés</a:t>
            </a:r>
            <a:endParaRPr lang="en-MY" sz="1400" dirty="0">
              <a:solidFill>
                <a:schemeClr val="bg1"/>
              </a:solidFill>
            </a:endParaRPr>
          </a:p>
        </p:txBody>
      </p:sp>
      <p:sp>
        <p:nvSpPr>
          <p:cNvPr id="60" name="TextBox 59">
            <a:extLst>
              <a:ext uri="{FF2B5EF4-FFF2-40B4-BE49-F238E27FC236}">
                <a16:creationId xmlns:a16="http://schemas.microsoft.com/office/drawing/2014/main" id="{EF372A47-BABD-DE11-4897-781C8EE9BE6E}"/>
              </a:ext>
            </a:extLst>
          </p:cNvPr>
          <p:cNvSpPr txBox="1"/>
          <p:nvPr/>
        </p:nvSpPr>
        <p:spPr>
          <a:xfrm>
            <a:off x="106193" y="2432214"/>
            <a:ext cx="1079999" cy="432618"/>
          </a:xfrm>
          <a:prstGeom prst="rect">
            <a:avLst/>
          </a:prstGeom>
          <a:noFill/>
        </p:spPr>
        <p:txBody>
          <a:bodyPr wrap="square" lIns="0" rIns="0">
            <a:normAutofit fontScale="92500" lnSpcReduction="20000"/>
          </a:bodyPr>
          <a:lstStyle/>
          <a:p>
            <a:pPr algn="ctr"/>
            <a:r>
              <a:rPr lang="en-MY" sz="1400" i="0" u="none" strike="noStrike" baseline="0" dirty="0">
                <a:solidFill>
                  <a:schemeClr val="bg1"/>
                </a:solidFill>
                <a:latin typeface="MyriadPro-Light"/>
              </a:rPr>
              <a:t>Agents de </a:t>
            </a:r>
            <a:r>
              <a:rPr lang="en-MY" sz="1400" i="0" u="none" strike="noStrike" baseline="0" dirty="0" err="1">
                <a:solidFill>
                  <a:schemeClr val="bg1"/>
                </a:solidFill>
                <a:latin typeface="MyriadPro-Light"/>
              </a:rPr>
              <a:t>santé</a:t>
            </a:r>
            <a:r>
              <a:rPr lang="en-MY" sz="1400" i="0" u="none" strike="noStrike" baseline="0" dirty="0">
                <a:solidFill>
                  <a:schemeClr val="bg1"/>
                </a:solidFill>
                <a:latin typeface="MyriadPro-Light"/>
              </a:rPr>
              <a:t> </a:t>
            </a:r>
            <a:r>
              <a:rPr lang="en-MY" sz="1400" i="0" u="none" strike="noStrike" baseline="0" dirty="0" err="1">
                <a:solidFill>
                  <a:schemeClr val="bg1"/>
                </a:solidFill>
                <a:latin typeface="MyriadPro-Light"/>
              </a:rPr>
              <a:t>communautaire</a:t>
            </a:r>
            <a:endParaRPr lang="en-MY" sz="1400" dirty="0">
              <a:solidFill>
                <a:schemeClr val="bg1"/>
              </a:solidFill>
            </a:endParaRPr>
          </a:p>
        </p:txBody>
      </p:sp>
      <p:grpSp>
        <p:nvGrpSpPr>
          <p:cNvPr id="7" name="Group 6">
            <a:extLst>
              <a:ext uri="{FF2B5EF4-FFF2-40B4-BE49-F238E27FC236}">
                <a16:creationId xmlns:a16="http://schemas.microsoft.com/office/drawing/2014/main" id="{A0D1973C-5AB6-5994-368C-B45A67193B58}"/>
              </a:ext>
            </a:extLst>
          </p:cNvPr>
          <p:cNvGrpSpPr/>
          <p:nvPr/>
        </p:nvGrpSpPr>
        <p:grpSpPr>
          <a:xfrm>
            <a:off x="2461614" y="2968392"/>
            <a:ext cx="1486154" cy="1346585"/>
            <a:chOff x="1821844" y="4173792"/>
            <a:chExt cx="1486154" cy="1346585"/>
          </a:xfrm>
        </p:grpSpPr>
        <p:pic>
          <p:nvPicPr>
            <p:cNvPr id="45" name="Picture 44" descr="Icon&#10;&#10;Description automatically generated">
              <a:extLst>
                <a:ext uri="{FF2B5EF4-FFF2-40B4-BE49-F238E27FC236}">
                  <a16:creationId xmlns:a16="http://schemas.microsoft.com/office/drawing/2014/main" id="{E98A2873-9500-B624-075B-A0A11491CE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0807" y="4173792"/>
              <a:ext cx="900000" cy="900000"/>
            </a:xfrm>
            <a:prstGeom prst="rect">
              <a:avLst/>
            </a:prstGeom>
          </p:spPr>
        </p:pic>
        <p:sp>
          <p:nvSpPr>
            <p:cNvPr id="62" name="TextBox 61">
              <a:extLst>
                <a:ext uri="{FF2B5EF4-FFF2-40B4-BE49-F238E27FC236}">
                  <a16:creationId xmlns:a16="http://schemas.microsoft.com/office/drawing/2014/main" id="{5A7270F1-C59A-0516-17DA-659B96CF829C}"/>
                </a:ext>
              </a:extLst>
            </p:cNvPr>
            <p:cNvSpPr txBox="1"/>
            <p:nvPr/>
          </p:nvSpPr>
          <p:spPr>
            <a:xfrm>
              <a:off x="1821844" y="5087759"/>
              <a:ext cx="1486154" cy="432618"/>
            </a:xfrm>
            <a:prstGeom prst="rect">
              <a:avLst/>
            </a:prstGeom>
            <a:noFill/>
          </p:spPr>
          <p:txBody>
            <a:bodyPr wrap="square" lIns="0" rIns="0">
              <a:noAutofit/>
            </a:bodyPr>
            <a:lstStyle/>
            <a:p>
              <a:pPr algn="ctr"/>
              <a:r>
                <a:rPr lang="fr-FR" sz="1300" i="0" u="none" strike="noStrike" baseline="0" dirty="0">
                  <a:solidFill>
                    <a:schemeClr val="bg1"/>
                  </a:solidFill>
                  <a:latin typeface="MyriadPro-Light"/>
                </a:rPr>
                <a:t>Médecins de famille et généralistes</a:t>
              </a:r>
              <a:endParaRPr lang="en-MY" sz="1300" dirty="0">
                <a:solidFill>
                  <a:schemeClr val="bg1"/>
                </a:solidFill>
              </a:endParaRPr>
            </a:p>
          </p:txBody>
        </p:sp>
      </p:grpSp>
      <p:sp>
        <p:nvSpPr>
          <p:cNvPr id="63" name="TextBox 62">
            <a:extLst>
              <a:ext uri="{FF2B5EF4-FFF2-40B4-BE49-F238E27FC236}">
                <a16:creationId xmlns:a16="http://schemas.microsoft.com/office/drawing/2014/main" id="{383F4EFA-409F-0550-3DBF-1C0B56BC88C3}"/>
              </a:ext>
            </a:extLst>
          </p:cNvPr>
          <p:cNvSpPr txBox="1"/>
          <p:nvPr/>
        </p:nvSpPr>
        <p:spPr>
          <a:xfrm>
            <a:off x="1053268" y="4507863"/>
            <a:ext cx="2307035" cy="855406"/>
          </a:xfrm>
          <a:prstGeom prst="rect">
            <a:avLst/>
          </a:prstGeom>
          <a:noFill/>
        </p:spPr>
        <p:txBody>
          <a:bodyPr wrap="square" lIns="0" rIns="0">
            <a:noAutofit/>
          </a:bodyPr>
          <a:lstStyle/>
          <a:p>
            <a:pPr algn="ctr"/>
            <a:r>
              <a:rPr lang="fr-FR" sz="1300" i="0" u="none" strike="noStrike" baseline="0" dirty="0">
                <a:solidFill>
                  <a:schemeClr val="bg1"/>
                </a:solidFill>
                <a:latin typeface="MyriadPro-Light"/>
              </a:rPr>
              <a:t>Décideurs politiques dans les systèmes de santé/administrateurs de soins de santé</a:t>
            </a:r>
            <a:endParaRPr lang="en-MY" sz="1300" dirty="0">
              <a:solidFill>
                <a:schemeClr val="bg1"/>
              </a:solidFill>
            </a:endParaRPr>
          </a:p>
        </p:txBody>
      </p:sp>
      <p:grpSp>
        <p:nvGrpSpPr>
          <p:cNvPr id="4" name="Group 3">
            <a:extLst>
              <a:ext uri="{FF2B5EF4-FFF2-40B4-BE49-F238E27FC236}">
                <a16:creationId xmlns:a16="http://schemas.microsoft.com/office/drawing/2014/main" id="{4AAE1BA7-4932-CEE3-6380-D070EC6C7196}"/>
              </a:ext>
            </a:extLst>
          </p:cNvPr>
          <p:cNvGrpSpPr/>
          <p:nvPr/>
        </p:nvGrpSpPr>
        <p:grpSpPr>
          <a:xfrm>
            <a:off x="102517" y="3023867"/>
            <a:ext cx="1079999" cy="1298937"/>
            <a:chOff x="1596736" y="1481943"/>
            <a:chExt cx="1079999" cy="1298937"/>
          </a:xfrm>
        </p:grpSpPr>
        <p:pic>
          <p:nvPicPr>
            <p:cNvPr id="51" name="Picture 50" descr="Icon&#10;&#10;Description automatically generated">
              <a:extLst>
                <a:ext uri="{FF2B5EF4-FFF2-40B4-BE49-F238E27FC236}">
                  <a16:creationId xmlns:a16="http://schemas.microsoft.com/office/drawing/2014/main" id="{F9D45124-DE6D-02F5-BAA6-760C07926F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7968" y="1481943"/>
              <a:ext cx="900000" cy="900000"/>
            </a:xfrm>
            <a:prstGeom prst="rect">
              <a:avLst/>
            </a:prstGeom>
          </p:spPr>
        </p:pic>
        <p:sp>
          <p:nvSpPr>
            <p:cNvPr id="64" name="TextBox 63">
              <a:extLst>
                <a:ext uri="{FF2B5EF4-FFF2-40B4-BE49-F238E27FC236}">
                  <a16:creationId xmlns:a16="http://schemas.microsoft.com/office/drawing/2014/main" id="{E05750AD-B7CA-EEA5-E4F4-984739834E57}"/>
                </a:ext>
              </a:extLst>
            </p:cNvPr>
            <p:cNvSpPr txBox="1"/>
            <p:nvPr/>
          </p:nvSpPr>
          <p:spPr>
            <a:xfrm>
              <a:off x="1596736" y="2348262"/>
              <a:ext cx="1079999" cy="432618"/>
            </a:xfrm>
            <a:prstGeom prst="rect">
              <a:avLst/>
            </a:prstGeom>
            <a:noFill/>
          </p:spPr>
          <p:txBody>
            <a:bodyPr wrap="square" lIns="0" rIns="0">
              <a:normAutofit/>
            </a:bodyPr>
            <a:lstStyle/>
            <a:p>
              <a:pPr algn="ctr"/>
              <a:r>
                <a:rPr lang="en-MY" sz="1400" i="0" u="none" strike="noStrike" baseline="0" dirty="0" err="1">
                  <a:solidFill>
                    <a:schemeClr val="bg1"/>
                  </a:solidFill>
                  <a:latin typeface="MyriadPro-Light"/>
                </a:rPr>
                <a:t>Obstétriciens</a:t>
              </a:r>
              <a:endParaRPr lang="en-MY" sz="1400" dirty="0">
                <a:solidFill>
                  <a:schemeClr val="bg1"/>
                </a:solidFill>
              </a:endParaRPr>
            </a:p>
          </p:txBody>
        </p:sp>
      </p:grpSp>
      <p:grpSp>
        <p:nvGrpSpPr>
          <p:cNvPr id="5" name="Group 4">
            <a:extLst>
              <a:ext uri="{FF2B5EF4-FFF2-40B4-BE49-F238E27FC236}">
                <a16:creationId xmlns:a16="http://schemas.microsoft.com/office/drawing/2014/main" id="{1A5CF38B-9844-0B71-4416-EB270BBEE1B7}"/>
              </a:ext>
            </a:extLst>
          </p:cNvPr>
          <p:cNvGrpSpPr/>
          <p:nvPr/>
        </p:nvGrpSpPr>
        <p:grpSpPr>
          <a:xfrm>
            <a:off x="1301203" y="3029045"/>
            <a:ext cx="1079999" cy="1294256"/>
            <a:chOff x="3115284" y="1481943"/>
            <a:chExt cx="1079999" cy="1294256"/>
          </a:xfrm>
        </p:grpSpPr>
        <p:pic>
          <p:nvPicPr>
            <p:cNvPr id="53" name="Picture 52" descr="Icon&#10;&#10;Description automatically generated">
              <a:extLst>
                <a:ext uri="{FF2B5EF4-FFF2-40B4-BE49-F238E27FC236}">
                  <a16:creationId xmlns:a16="http://schemas.microsoft.com/office/drawing/2014/main" id="{62E3C71D-8A20-1262-F86B-728C1994A7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2911" y="1481943"/>
              <a:ext cx="900000" cy="900000"/>
            </a:xfrm>
            <a:prstGeom prst="rect">
              <a:avLst/>
            </a:prstGeom>
          </p:spPr>
        </p:pic>
        <p:sp>
          <p:nvSpPr>
            <p:cNvPr id="65" name="TextBox 64">
              <a:extLst>
                <a:ext uri="{FF2B5EF4-FFF2-40B4-BE49-F238E27FC236}">
                  <a16:creationId xmlns:a16="http://schemas.microsoft.com/office/drawing/2014/main" id="{261CF903-C261-59E7-5883-519098649DE5}"/>
                </a:ext>
              </a:extLst>
            </p:cNvPr>
            <p:cNvSpPr txBox="1"/>
            <p:nvPr/>
          </p:nvSpPr>
          <p:spPr>
            <a:xfrm>
              <a:off x="3115284" y="2343581"/>
              <a:ext cx="1079999" cy="432618"/>
            </a:xfrm>
            <a:prstGeom prst="rect">
              <a:avLst/>
            </a:prstGeom>
            <a:noFill/>
          </p:spPr>
          <p:txBody>
            <a:bodyPr wrap="square" lIns="0" rIns="0">
              <a:normAutofit/>
            </a:bodyPr>
            <a:lstStyle/>
            <a:p>
              <a:pPr algn="ctr"/>
              <a:r>
                <a:rPr lang="en-MY" sz="1400" i="0" u="none" strike="noStrike" baseline="0" dirty="0" err="1">
                  <a:solidFill>
                    <a:schemeClr val="bg1"/>
                  </a:solidFill>
                  <a:latin typeface="MyriadPro-Light"/>
                </a:rPr>
                <a:t>Pédiatres</a:t>
              </a:r>
              <a:endParaRPr lang="en-MY" sz="1400" dirty="0">
                <a:solidFill>
                  <a:schemeClr val="bg1"/>
                </a:solidFill>
              </a:endParaRPr>
            </a:p>
          </p:txBody>
        </p:sp>
      </p:grpSp>
      <p:grpSp>
        <p:nvGrpSpPr>
          <p:cNvPr id="2" name="Group 1">
            <a:extLst>
              <a:ext uri="{FF2B5EF4-FFF2-40B4-BE49-F238E27FC236}">
                <a16:creationId xmlns:a16="http://schemas.microsoft.com/office/drawing/2014/main" id="{5D965E94-6C5D-9E8D-905C-B6590812AC02}"/>
              </a:ext>
            </a:extLst>
          </p:cNvPr>
          <p:cNvGrpSpPr/>
          <p:nvPr/>
        </p:nvGrpSpPr>
        <p:grpSpPr>
          <a:xfrm>
            <a:off x="3011059" y="1480575"/>
            <a:ext cx="1315277" cy="1310184"/>
            <a:chOff x="220701" y="2770700"/>
            <a:chExt cx="1315277" cy="1310184"/>
          </a:xfrm>
        </p:grpSpPr>
        <p:pic>
          <p:nvPicPr>
            <p:cNvPr id="47" name="Picture 46" descr="Icon&#10;&#10;Description automatically generated">
              <a:extLst>
                <a:ext uri="{FF2B5EF4-FFF2-40B4-BE49-F238E27FC236}">
                  <a16:creationId xmlns:a16="http://schemas.microsoft.com/office/drawing/2014/main" id="{D7FF9134-976F-C3DC-8602-C0E5FD3E63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3722" y="2770700"/>
              <a:ext cx="900000" cy="900000"/>
            </a:xfrm>
            <a:prstGeom prst="rect">
              <a:avLst/>
            </a:prstGeom>
          </p:spPr>
        </p:pic>
        <p:sp>
          <p:nvSpPr>
            <p:cNvPr id="66" name="TextBox 65">
              <a:extLst>
                <a:ext uri="{FF2B5EF4-FFF2-40B4-BE49-F238E27FC236}">
                  <a16:creationId xmlns:a16="http://schemas.microsoft.com/office/drawing/2014/main" id="{F383E157-C4B9-A516-3E67-44F5E87920B4}"/>
                </a:ext>
              </a:extLst>
            </p:cNvPr>
            <p:cNvSpPr txBox="1"/>
            <p:nvPr/>
          </p:nvSpPr>
          <p:spPr>
            <a:xfrm>
              <a:off x="220701" y="3660496"/>
              <a:ext cx="1315277" cy="420388"/>
            </a:xfrm>
            <a:prstGeom prst="rect">
              <a:avLst/>
            </a:prstGeom>
            <a:noFill/>
          </p:spPr>
          <p:txBody>
            <a:bodyPr wrap="square" lIns="0" rIns="0">
              <a:noAutofit/>
            </a:bodyPr>
            <a:lstStyle/>
            <a:p>
              <a:pPr algn="ctr"/>
              <a:r>
                <a:rPr lang="en-MY" sz="1300" i="0" u="none" strike="noStrike" baseline="0" dirty="0">
                  <a:solidFill>
                    <a:schemeClr val="bg1"/>
                  </a:solidFill>
                  <a:latin typeface="MyriadPro-Light"/>
                </a:rPr>
                <a:t>Sages-femmes et </a:t>
              </a:r>
              <a:r>
                <a:rPr lang="en-MY" sz="1300" i="0" u="none" strike="noStrike" baseline="0" dirty="0" err="1">
                  <a:solidFill>
                    <a:schemeClr val="bg1"/>
                  </a:solidFill>
                  <a:latin typeface="MyriadPro-Light"/>
                </a:rPr>
                <a:t>infirmières</a:t>
              </a:r>
              <a:endParaRPr lang="en-MY" sz="1300" dirty="0">
                <a:solidFill>
                  <a:schemeClr val="bg1"/>
                </a:solidFill>
              </a:endParaRPr>
            </a:p>
          </p:txBody>
        </p:sp>
      </p:grpSp>
      <p:sp>
        <p:nvSpPr>
          <p:cNvPr id="69" name="TextBox 68">
            <a:extLst>
              <a:ext uri="{FF2B5EF4-FFF2-40B4-BE49-F238E27FC236}">
                <a16:creationId xmlns:a16="http://schemas.microsoft.com/office/drawing/2014/main" id="{DB7DEDB5-08A3-D19B-A3B8-EDB6486FA82B}"/>
              </a:ext>
            </a:extLst>
          </p:cNvPr>
          <p:cNvSpPr txBox="1"/>
          <p:nvPr/>
        </p:nvSpPr>
        <p:spPr>
          <a:xfrm>
            <a:off x="4409324" y="2377360"/>
            <a:ext cx="4734676" cy="1200329"/>
          </a:xfrm>
          <a:prstGeom prst="rect">
            <a:avLst/>
          </a:prstGeom>
          <a:noFill/>
        </p:spPr>
        <p:txBody>
          <a:bodyPr wrap="square">
            <a:spAutoFit/>
          </a:bodyPr>
          <a:lstStyle>
            <a:defPPr>
              <a:defRPr lang="en-US"/>
            </a:defPPr>
            <a:lvl1pPr algn="ctr">
              <a:defRPr b="0" i="0" u="none" strike="noStrike" baseline="0">
                <a:latin typeface="MyriadPro-Regular"/>
              </a:defRPr>
            </a:lvl1pPr>
          </a:lstStyle>
          <a:p>
            <a:r>
              <a:rPr lang="fr-FR" dirty="0"/>
              <a:t>La formation initiale et la formation continue régulière doivent être disponibles, et les programmes de formation des instructeurs contribuent à créer des programmes durables.</a:t>
            </a:r>
            <a:endParaRPr lang="en-US" dirty="0"/>
          </a:p>
        </p:txBody>
      </p:sp>
      <p:sp>
        <p:nvSpPr>
          <p:cNvPr id="71" name="TextBox 70">
            <a:extLst>
              <a:ext uri="{FF2B5EF4-FFF2-40B4-BE49-F238E27FC236}">
                <a16:creationId xmlns:a16="http://schemas.microsoft.com/office/drawing/2014/main" id="{7B3A97B2-2084-B40D-B4EC-04E66FF04716}"/>
              </a:ext>
            </a:extLst>
          </p:cNvPr>
          <p:cNvSpPr txBox="1"/>
          <p:nvPr/>
        </p:nvSpPr>
        <p:spPr>
          <a:xfrm>
            <a:off x="4102912" y="3719937"/>
            <a:ext cx="5025106" cy="1754326"/>
          </a:xfrm>
          <a:prstGeom prst="rect">
            <a:avLst/>
          </a:prstGeom>
          <a:noFill/>
        </p:spPr>
        <p:txBody>
          <a:bodyPr wrap="square">
            <a:spAutoFit/>
          </a:bodyPr>
          <a:lstStyle>
            <a:defPPr>
              <a:defRPr lang="en-US"/>
            </a:defPPr>
            <a:lvl1pPr algn="ctr">
              <a:defRPr b="0" i="0" u="none" strike="noStrike" baseline="0">
                <a:latin typeface="MyriadPro-Regular"/>
              </a:defRPr>
            </a:lvl1pPr>
          </a:lstStyle>
          <a:p>
            <a:r>
              <a:rPr lang="fr-FR" dirty="0"/>
              <a:t>Les acteurs de la santé doivent comprendre les soins adaptés aux besoins des mères et l’IHAB pour être en mesure de mettre en œuvre la politique de l’établissement de santé et les compétences spécifiques afin de dispenser des conseils en matière d’allaitement.</a:t>
            </a:r>
            <a:endParaRPr lang="en-US" dirty="0"/>
          </a:p>
        </p:txBody>
      </p:sp>
      <p:sp>
        <p:nvSpPr>
          <p:cNvPr id="73" name="TextBox 72">
            <a:extLst>
              <a:ext uri="{FF2B5EF4-FFF2-40B4-BE49-F238E27FC236}">
                <a16:creationId xmlns:a16="http://schemas.microsoft.com/office/drawing/2014/main" id="{354EB541-8549-E8A3-7A31-328EEE9F6F93}"/>
              </a:ext>
            </a:extLst>
          </p:cNvPr>
          <p:cNvSpPr txBox="1"/>
          <p:nvPr/>
        </p:nvSpPr>
        <p:spPr>
          <a:xfrm>
            <a:off x="3126735" y="5569539"/>
            <a:ext cx="6001283" cy="1631216"/>
          </a:xfrm>
          <a:prstGeom prst="rect">
            <a:avLst/>
          </a:prstGeom>
          <a:noFill/>
        </p:spPr>
        <p:txBody>
          <a:bodyPr wrap="square">
            <a:spAutoFit/>
          </a:bodyPr>
          <a:lstStyle>
            <a:defPPr>
              <a:defRPr lang="en-US"/>
            </a:defPPr>
            <a:lvl1pPr algn="ctr">
              <a:defRPr b="0" i="0" u="none" strike="noStrike" baseline="0">
                <a:latin typeface="MyriadPro-Regular"/>
              </a:defRPr>
            </a:lvl1pPr>
          </a:lstStyle>
          <a:p>
            <a:r>
              <a:rPr lang="fr-FR" dirty="0"/>
              <a:t>La formation au code est essentielle pour qu’ils puissent assumer leurs responsabilités dans le cadre du code et ils doivent connaître les pratiques et croyances culturelles ainsi que la manière dont elles affectent l’allaitement maternel.</a:t>
            </a:r>
            <a:endParaRPr lang="en-MY" dirty="0"/>
          </a:p>
        </p:txBody>
      </p:sp>
      <p:sp>
        <p:nvSpPr>
          <p:cNvPr id="75" name="TextBox 74">
            <a:extLst>
              <a:ext uri="{FF2B5EF4-FFF2-40B4-BE49-F238E27FC236}">
                <a16:creationId xmlns:a16="http://schemas.microsoft.com/office/drawing/2014/main" id="{41F597D0-A5FF-CA02-BAD7-B30819583A8C}"/>
              </a:ext>
            </a:extLst>
          </p:cNvPr>
          <p:cNvSpPr txBox="1"/>
          <p:nvPr/>
        </p:nvSpPr>
        <p:spPr>
          <a:xfrm>
            <a:off x="4623673" y="98900"/>
            <a:ext cx="4500658" cy="584775"/>
          </a:xfrm>
          <a:prstGeom prst="rect">
            <a:avLst/>
          </a:prstGeom>
          <a:noFill/>
        </p:spPr>
        <p:txBody>
          <a:bodyPr wrap="square">
            <a:spAutoFit/>
          </a:bodyPr>
          <a:lstStyle/>
          <a:p>
            <a:pPr algn="ctr"/>
            <a:r>
              <a:rPr lang="en-MY" sz="3200" b="1" i="0" u="none" strike="noStrike" baseline="0" dirty="0" err="1">
                <a:solidFill>
                  <a:srgbClr val="FF0000"/>
                </a:solidFill>
                <a:latin typeface="Montserrat-Bold"/>
              </a:rPr>
              <a:t>Acteurs</a:t>
            </a:r>
            <a:r>
              <a:rPr lang="en-MY" sz="3200" b="1" i="0" u="none" strike="noStrike" baseline="0" dirty="0">
                <a:solidFill>
                  <a:srgbClr val="FF0000"/>
                </a:solidFill>
                <a:latin typeface="Montserrat-Bold"/>
              </a:rPr>
              <a:t> de la </a:t>
            </a:r>
            <a:r>
              <a:rPr lang="en-MY" sz="3200" b="1" i="0" u="none" strike="noStrike" baseline="0" dirty="0" err="1">
                <a:solidFill>
                  <a:srgbClr val="FF0000"/>
                </a:solidFill>
                <a:latin typeface="Montserrat-Bold"/>
              </a:rPr>
              <a:t>santé</a:t>
            </a:r>
            <a:endParaRPr lang="en-MY" sz="3200" dirty="0">
              <a:solidFill>
                <a:srgbClr val="FF0000"/>
              </a:solidFill>
            </a:endParaRPr>
          </a:p>
        </p:txBody>
      </p:sp>
      <p:sp>
        <p:nvSpPr>
          <p:cNvPr id="61" name="TextBox 60">
            <a:extLst>
              <a:ext uri="{FF2B5EF4-FFF2-40B4-BE49-F238E27FC236}">
                <a16:creationId xmlns:a16="http://schemas.microsoft.com/office/drawing/2014/main" id="{5F6F89F8-3906-18A9-2A73-83572A0BC8A5}"/>
              </a:ext>
            </a:extLst>
          </p:cNvPr>
          <p:cNvSpPr txBox="1"/>
          <p:nvPr/>
        </p:nvSpPr>
        <p:spPr>
          <a:xfrm>
            <a:off x="1141882" y="5758828"/>
            <a:ext cx="1152259" cy="755723"/>
          </a:xfrm>
          <a:prstGeom prst="rect">
            <a:avLst/>
          </a:prstGeom>
          <a:noFill/>
        </p:spPr>
        <p:txBody>
          <a:bodyPr wrap="square" lIns="0" rIns="0">
            <a:noAutofit/>
          </a:bodyPr>
          <a:lstStyle/>
          <a:p>
            <a:pPr algn="ctr"/>
            <a:r>
              <a:rPr lang="en-US" sz="1300" i="0" u="none" strike="noStrike" baseline="0" dirty="0">
                <a:solidFill>
                  <a:schemeClr val="bg1"/>
                </a:solidFill>
                <a:latin typeface="MyriadPro-Light"/>
              </a:rPr>
              <a:t>Doulas et accoucheuses </a:t>
            </a:r>
            <a:r>
              <a:rPr lang="en-US" sz="1300" i="0" u="none" strike="noStrike" baseline="0" dirty="0" err="1">
                <a:solidFill>
                  <a:schemeClr val="bg1"/>
                </a:solidFill>
                <a:latin typeface="MyriadPro-Light"/>
              </a:rPr>
              <a:t>traditionnelles</a:t>
            </a:r>
            <a:endParaRPr lang="en-MY" sz="1300" dirty="0">
              <a:solidFill>
                <a:schemeClr val="bg1"/>
              </a:solidFill>
            </a:endParaRPr>
          </a:p>
        </p:txBody>
      </p:sp>
      <p:pic>
        <p:nvPicPr>
          <p:cNvPr id="34" name="Picture 33" descr="Icon&#10;&#10;Description automatically generated">
            <a:extLst>
              <a:ext uri="{FF2B5EF4-FFF2-40B4-BE49-F238E27FC236}">
                <a16:creationId xmlns:a16="http://schemas.microsoft.com/office/drawing/2014/main" id="{1221AA6F-47E9-3F70-3604-C84A3A67F9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689" y="5686690"/>
            <a:ext cx="900000" cy="900000"/>
          </a:xfrm>
          <a:prstGeom prst="rect">
            <a:avLst/>
          </a:prstGeom>
        </p:spPr>
      </p:pic>
      <p:grpSp>
        <p:nvGrpSpPr>
          <p:cNvPr id="3" name="Group 2">
            <a:extLst>
              <a:ext uri="{FF2B5EF4-FFF2-40B4-BE49-F238E27FC236}">
                <a16:creationId xmlns:a16="http://schemas.microsoft.com/office/drawing/2014/main" id="{61D96FC3-04A0-064B-C4D8-B69769554119}"/>
              </a:ext>
            </a:extLst>
          </p:cNvPr>
          <p:cNvGrpSpPr/>
          <p:nvPr/>
        </p:nvGrpSpPr>
        <p:grpSpPr>
          <a:xfrm>
            <a:off x="1301758" y="1539980"/>
            <a:ext cx="1759519" cy="1339901"/>
            <a:chOff x="2231923" y="2787085"/>
            <a:chExt cx="1759519" cy="1339901"/>
          </a:xfrm>
        </p:grpSpPr>
        <p:sp>
          <p:nvSpPr>
            <p:cNvPr id="67" name="TextBox 66">
              <a:extLst>
                <a:ext uri="{FF2B5EF4-FFF2-40B4-BE49-F238E27FC236}">
                  <a16:creationId xmlns:a16="http://schemas.microsoft.com/office/drawing/2014/main" id="{AF3ECF06-1172-E029-EB3E-D8A7C2433DD7}"/>
                </a:ext>
              </a:extLst>
            </p:cNvPr>
            <p:cNvSpPr txBox="1"/>
            <p:nvPr/>
          </p:nvSpPr>
          <p:spPr>
            <a:xfrm>
              <a:off x="2231923" y="3642544"/>
              <a:ext cx="1759519" cy="484442"/>
            </a:xfrm>
            <a:prstGeom prst="rect">
              <a:avLst/>
            </a:prstGeom>
            <a:noFill/>
          </p:spPr>
          <p:txBody>
            <a:bodyPr wrap="square" lIns="0" rIns="0">
              <a:noAutofit/>
            </a:bodyPr>
            <a:lstStyle/>
            <a:p>
              <a:pPr algn="ctr"/>
              <a:r>
                <a:rPr lang="en-MY" sz="1300" i="0" u="none" strike="noStrike" baseline="0" dirty="0" err="1">
                  <a:solidFill>
                    <a:schemeClr val="bg1"/>
                  </a:solidFill>
                  <a:latin typeface="MyriadPro-Light"/>
                </a:rPr>
                <a:t>Nutritionnistes</a:t>
              </a:r>
              <a:r>
                <a:rPr lang="en-MY" sz="1300" i="0" u="none" strike="noStrike" baseline="0" dirty="0">
                  <a:solidFill>
                    <a:schemeClr val="bg1"/>
                  </a:solidFill>
                  <a:latin typeface="MyriadPro-Light"/>
                </a:rPr>
                <a:t> et </a:t>
              </a:r>
              <a:r>
                <a:rPr lang="en-MY" sz="1300" i="0" u="none" strike="noStrike" baseline="0" dirty="0" err="1">
                  <a:solidFill>
                    <a:schemeClr val="bg1"/>
                  </a:solidFill>
                  <a:latin typeface="MyriadPro-Light"/>
                </a:rPr>
                <a:t>diététiciens</a:t>
              </a:r>
              <a:r>
                <a:rPr lang="en-MY" sz="1300" i="0" u="none" strike="noStrike" baseline="0" dirty="0">
                  <a:solidFill>
                    <a:schemeClr val="bg1"/>
                  </a:solidFill>
                  <a:latin typeface="MyriadPro-Light"/>
                </a:rPr>
                <a:t> </a:t>
              </a:r>
              <a:endParaRPr lang="en-MY" sz="1300" dirty="0">
                <a:solidFill>
                  <a:schemeClr val="bg1"/>
                </a:solidFill>
              </a:endParaRPr>
            </a:p>
          </p:txBody>
        </p:sp>
        <p:pic>
          <p:nvPicPr>
            <p:cNvPr id="36" name="Picture 35" descr="Icon&#10;&#10;Description automatically generated">
              <a:extLst>
                <a:ext uri="{FF2B5EF4-FFF2-40B4-BE49-F238E27FC236}">
                  <a16:creationId xmlns:a16="http://schemas.microsoft.com/office/drawing/2014/main" id="{1EFD0FB9-2CE9-D7D6-24D0-1F2C705287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56196" y="2787085"/>
              <a:ext cx="900000" cy="900000"/>
            </a:xfrm>
            <a:prstGeom prst="rect">
              <a:avLst/>
            </a:prstGeom>
          </p:spPr>
        </p:pic>
      </p:grpSp>
    </p:spTree>
    <p:extLst>
      <p:ext uri="{BB962C8B-B14F-4D97-AF65-F5344CB8AC3E}">
        <p14:creationId xmlns:p14="http://schemas.microsoft.com/office/powerpoint/2010/main" val="240878485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518115"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F68216B-2123-FC88-9EFF-762FF60A6332}"/>
              </a:ext>
            </a:extLst>
          </p:cNvPr>
          <p:cNvSpPr txBox="1"/>
          <p:nvPr/>
        </p:nvSpPr>
        <p:spPr>
          <a:xfrm>
            <a:off x="4518115" y="1239982"/>
            <a:ext cx="4609903" cy="1754326"/>
          </a:xfrm>
          <a:prstGeom prst="rect">
            <a:avLst/>
          </a:prstGeom>
          <a:noFill/>
        </p:spPr>
        <p:txBody>
          <a:bodyPr wrap="square">
            <a:spAutoFit/>
          </a:bodyPr>
          <a:lstStyle/>
          <a:p>
            <a:pPr algn="ctr"/>
            <a:r>
              <a:rPr lang="fr-FR" b="0" i="0" u="none" strike="noStrike" baseline="0" dirty="0">
                <a:latin typeface="MyriadPro-Regular"/>
              </a:rPr>
              <a:t>Les acteurs communautaires jouent un rôle important en soutenant les actions de plaidoyer et les programmes nationaux et internationaux visant à protéger, promouvoir et soutenir l’allaitement maternel, comme la SMAM.</a:t>
            </a:r>
            <a:endParaRPr lang="en-US" b="0" i="0" u="none" strike="noStrike" baseline="0" dirty="0">
              <a:latin typeface="MyriadPro-Regular"/>
            </a:endParaRPr>
          </a:p>
        </p:txBody>
      </p:sp>
      <p:sp>
        <p:nvSpPr>
          <p:cNvPr id="57" name="TextBox 56">
            <a:extLst>
              <a:ext uri="{FF2B5EF4-FFF2-40B4-BE49-F238E27FC236}">
                <a16:creationId xmlns:a16="http://schemas.microsoft.com/office/drawing/2014/main" id="{BDA165DF-A766-544E-8AFE-F537A66CDB71}"/>
              </a:ext>
            </a:extLst>
          </p:cNvPr>
          <p:cNvSpPr txBox="1"/>
          <p:nvPr/>
        </p:nvSpPr>
        <p:spPr>
          <a:xfrm>
            <a:off x="165385" y="1302624"/>
            <a:ext cx="1079999" cy="432618"/>
          </a:xfrm>
          <a:prstGeom prst="rect">
            <a:avLst/>
          </a:prstGeom>
          <a:noFill/>
        </p:spPr>
        <p:txBody>
          <a:bodyPr wrap="square" lIns="0" rIns="0">
            <a:normAutofit/>
          </a:bodyPr>
          <a:lstStyle/>
          <a:p>
            <a:pPr algn="ctr"/>
            <a:r>
              <a:rPr lang="en-MY" sz="1400" i="0" u="none" strike="noStrike" baseline="0" dirty="0" err="1">
                <a:solidFill>
                  <a:schemeClr val="bg1"/>
                </a:solidFill>
                <a:latin typeface="MyriadPro-Light"/>
              </a:rPr>
              <a:t>Académiciens</a:t>
            </a:r>
            <a:endParaRPr lang="en-MY" sz="1400" dirty="0">
              <a:solidFill>
                <a:schemeClr val="bg1"/>
              </a:solidFill>
            </a:endParaRPr>
          </a:p>
        </p:txBody>
      </p:sp>
      <p:sp>
        <p:nvSpPr>
          <p:cNvPr id="58" name="TextBox 57">
            <a:extLst>
              <a:ext uri="{FF2B5EF4-FFF2-40B4-BE49-F238E27FC236}">
                <a16:creationId xmlns:a16="http://schemas.microsoft.com/office/drawing/2014/main" id="{57396737-E3FC-6ACB-9E64-A2F09C0DCA3F}"/>
              </a:ext>
            </a:extLst>
          </p:cNvPr>
          <p:cNvSpPr txBox="1"/>
          <p:nvPr/>
        </p:nvSpPr>
        <p:spPr>
          <a:xfrm>
            <a:off x="1574744" y="1292009"/>
            <a:ext cx="1358067" cy="493234"/>
          </a:xfrm>
          <a:prstGeom prst="rect">
            <a:avLst/>
          </a:prstGeom>
          <a:noFill/>
        </p:spPr>
        <p:txBody>
          <a:bodyPr wrap="square" lIns="0" rIns="0">
            <a:noAutofit/>
          </a:bodyPr>
          <a:lstStyle/>
          <a:p>
            <a:pPr algn="ctr"/>
            <a:r>
              <a:rPr lang="en-MY" sz="1400" i="0" u="none" strike="noStrike" baseline="0" dirty="0" err="1">
                <a:solidFill>
                  <a:schemeClr val="bg1"/>
                </a:solidFill>
                <a:latin typeface="MyriadPro-Light"/>
              </a:rPr>
              <a:t>Membres</a:t>
            </a:r>
            <a:r>
              <a:rPr lang="en-MY" sz="1400" i="0" u="none" strike="noStrike" baseline="0" dirty="0">
                <a:solidFill>
                  <a:schemeClr val="bg1"/>
                </a:solidFill>
                <a:latin typeface="MyriadPro-Light"/>
              </a:rPr>
              <a:t> de la </a:t>
            </a:r>
            <a:r>
              <a:rPr lang="en-MY" sz="1400" i="0" u="none" strike="noStrike" baseline="0" dirty="0" err="1">
                <a:solidFill>
                  <a:schemeClr val="bg1"/>
                </a:solidFill>
                <a:latin typeface="MyriadPro-Light"/>
              </a:rPr>
              <a:t>communauté</a:t>
            </a:r>
            <a:endParaRPr lang="en-MY" sz="1400" dirty="0">
              <a:solidFill>
                <a:schemeClr val="bg1"/>
              </a:solidFill>
            </a:endParaRPr>
          </a:p>
        </p:txBody>
      </p:sp>
      <p:sp>
        <p:nvSpPr>
          <p:cNvPr id="59" name="TextBox 58">
            <a:extLst>
              <a:ext uri="{FF2B5EF4-FFF2-40B4-BE49-F238E27FC236}">
                <a16:creationId xmlns:a16="http://schemas.microsoft.com/office/drawing/2014/main" id="{2E775048-E8B7-6FAA-D148-6B2FBDEC0819}"/>
              </a:ext>
            </a:extLst>
          </p:cNvPr>
          <p:cNvSpPr txBox="1"/>
          <p:nvPr/>
        </p:nvSpPr>
        <p:spPr>
          <a:xfrm>
            <a:off x="3151549" y="1263452"/>
            <a:ext cx="1257536" cy="521792"/>
          </a:xfrm>
          <a:prstGeom prst="rect">
            <a:avLst/>
          </a:prstGeom>
          <a:noFill/>
        </p:spPr>
        <p:txBody>
          <a:bodyPr wrap="square" lIns="0" rIns="0">
            <a:normAutofit/>
          </a:bodyPr>
          <a:lstStyle/>
          <a:p>
            <a:pPr algn="ctr"/>
            <a:r>
              <a:rPr lang="en-MY" sz="1400" i="0" u="none" strike="noStrike" baseline="0" dirty="0" err="1">
                <a:solidFill>
                  <a:schemeClr val="bg1"/>
                </a:solidFill>
                <a:latin typeface="MyriadPro-Light"/>
              </a:rPr>
              <a:t>Employeurs</a:t>
            </a:r>
            <a:r>
              <a:rPr lang="en-MY" sz="1400" i="0" u="none" strike="noStrike" baseline="0" dirty="0">
                <a:solidFill>
                  <a:schemeClr val="bg1"/>
                </a:solidFill>
                <a:latin typeface="MyriadPro-Light"/>
              </a:rPr>
              <a:t> et </a:t>
            </a:r>
            <a:r>
              <a:rPr lang="en-MY" sz="1400" i="0" u="none" strike="noStrike" baseline="0" dirty="0" err="1">
                <a:solidFill>
                  <a:schemeClr val="bg1"/>
                </a:solidFill>
                <a:latin typeface="MyriadPro-Light"/>
              </a:rPr>
              <a:t>syndicats</a:t>
            </a:r>
            <a:endParaRPr lang="en-MY" sz="1400" dirty="0">
              <a:solidFill>
                <a:schemeClr val="bg1"/>
              </a:solidFill>
            </a:endParaRPr>
          </a:p>
        </p:txBody>
      </p:sp>
      <p:sp>
        <p:nvSpPr>
          <p:cNvPr id="60" name="TextBox 59">
            <a:extLst>
              <a:ext uri="{FF2B5EF4-FFF2-40B4-BE49-F238E27FC236}">
                <a16:creationId xmlns:a16="http://schemas.microsoft.com/office/drawing/2014/main" id="{EF372A47-BABD-DE11-4897-781C8EE9BE6E}"/>
              </a:ext>
            </a:extLst>
          </p:cNvPr>
          <p:cNvSpPr txBox="1"/>
          <p:nvPr/>
        </p:nvSpPr>
        <p:spPr>
          <a:xfrm>
            <a:off x="330403" y="4663931"/>
            <a:ext cx="1310362" cy="306263"/>
          </a:xfrm>
          <a:prstGeom prst="rect">
            <a:avLst/>
          </a:prstGeom>
          <a:noFill/>
        </p:spPr>
        <p:txBody>
          <a:bodyPr wrap="square" lIns="0" rIns="0">
            <a:normAutofit/>
          </a:bodyPr>
          <a:lstStyle/>
          <a:p>
            <a:pPr algn="ctr"/>
            <a:r>
              <a:rPr lang="en-MY" sz="1400" i="0" u="none" strike="noStrike" baseline="0" dirty="0" err="1">
                <a:solidFill>
                  <a:schemeClr val="bg1"/>
                </a:solidFill>
                <a:latin typeface="MyriadPro-Light"/>
              </a:rPr>
              <a:t>Écologistes</a:t>
            </a:r>
            <a:endParaRPr lang="en-MY" sz="1400" dirty="0">
              <a:solidFill>
                <a:schemeClr val="bg1"/>
              </a:solidFill>
            </a:endParaRPr>
          </a:p>
        </p:txBody>
      </p:sp>
      <p:sp>
        <p:nvSpPr>
          <p:cNvPr id="61" name="TextBox 60">
            <a:extLst>
              <a:ext uri="{FF2B5EF4-FFF2-40B4-BE49-F238E27FC236}">
                <a16:creationId xmlns:a16="http://schemas.microsoft.com/office/drawing/2014/main" id="{5F6F89F8-3906-18A9-2A73-83572A0BC8A5}"/>
              </a:ext>
            </a:extLst>
          </p:cNvPr>
          <p:cNvSpPr txBox="1"/>
          <p:nvPr/>
        </p:nvSpPr>
        <p:spPr>
          <a:xfrm>
            <a:off x="165384" y="3001165"/>
            <a:ext cx="1080000" cy="348049"/>
          </a:xfrm>
          <a:prstGeom prst="rect">
            <a:avLst/>
          </a:prstGeom>
          <a:noFill/>
        </p:spPr>
        <p:txBody>
          <a:bodyPr wrap="square" lIns="0" rIns="0">
            <a:noAutofit/>
          </a:bodyPr>
          <a:lstStyle/>
          <a:p>
            <a:pPr algn="ctr"/>
            <a:r>
              <a:rPr lang="en-US" sz="1400" i="0" u="none" strike="noStrike" baseline="0" dirty="0" err="1">
                <a:solidFill>
                  <a:schemeClr val="bg1"/>
                </a:solidFill>
                <a:latin typeface="MyriadPro-Light"/>
              </a:rPr>
              <a:t>Médias</a:t>
            </a:r>
            <a:endParaRPr lang="en-MY" sz="1400" dirty="0">
              <a:solidFill>
                <a:schemeClr val="bg1"/>
              </a:solidFill>
            </a:endParaRPr>
          </a:p>
        </p:txBody>
      </p:sp>
      <p:sp>
        <p:nvSpPr>
          <p:cNvPr id="62" name="TextBox 61">
            <a:extLst>
              <a:ext uri="{FF2B5EF4-FFF2-40B4-BE49-F238E27FC236}">
                <a16:creationId xmlns:a16="http://schemas.microsoft.com/office/drawing/2014/main" id="{5A7270F1-C59A-0516-17DA-659B96CF829C}"/>
              </a:ext>
            </a:extLst>
          </p:cNvPr>
          <p:cNvSpPr txBox="1"/>
          <p:nvPr/>
        </p:nvSpPr>
        <p:spPr>
          <a:xfrm>
            <a:off x="2932811" y="3003090"/>
            <a:ext cx="1231308" cy="312754"/>
          </a:xfrm>
          <a:prstGeom prst="rect">
            <a:avLst/>
          </a:prstGeom>
          <a:noFill/>
        </p:spPr>
        <p:txBody>
          <a:bodyPr wrap="square" lIns="0" rIns="0">
            <a:noAutofit/>
          </a:bodyPr>
          <a:lstStyle/>
          <a:p>
            <a:pPr algn="ctr"/>
            <a:r>
              <a:rPr lang="en-US" sz="1400" i="0" u="none" strike="noStrike" baseline="0" dirty="0" err="1">
                <a:solidFill>
                  <a:schemeClr val="bg1"/>
                </a:solidFill>
                <a:latin typeface="MyriadPro-Light"/>
              </a:rPr>
              <a:t>Jeunes</a:t>
            </a:r>
            <a:endParaRPr lang="en-MY" sz="1400" dirty="0">
              <a:solidFill>
                <a:schemeClr val="bg1"/>
              </a:solidFill>
            </a:endParaRPr>
          </a:p>
        </p:txBody>
      </p:sp>
      <p:sp>
        <p:nvSpPr>
          <p:cNvPr id="63" name="TextBox 62">
            <a:extLst>
              <a:ext uri="{FF2B5EF4-FFF2-40B4-BE49-F238E27FC236}">
                <a16:creationId xmlns:a16="http://schemas.microsoft.com/office/drawing/2014/main" id="{383F4EFA-409F-0550-3DBF-1C0B56BC88C3}"/>
              </a:ext>
            </a:extLst>
          </p:cNvPr>
          <p:cNvSpPr txBox="1"/>
          <p:nvPr/>
        </p:nvSpPr>
        <p:spPr>
          <a:xfrm>
            <a:off x="1131312" y="5468759"/>
            <a:ext cx="1378693" cy="736366"/>
          </a:xfrm>
          <a:prstGeom prst="rect">
            <a:avLst/>
          </a:prstGeom>
          <a:noFill/>
        </p:spPr>
        <p:txBody>
          <a:bodyPr wrap="square" lIns="0" rIns="0">
            <a:noAutofit/>
          </a:bodyPr>
          <a:lstStyle/>
          <a:p>
            <a:pPr algn="ctr"/>
            <a:r>
              <a:rPr lang="fr-FR" sz="1400" i="0" u="none" strike="noStrike" baseline="0" dirty="0">
                <a:solidFill>
                  <a:schemeClr val="bg1"/>
                </a:solidFill>
                <a:latin typeface="MyriadPro-Light"/>
              </a:rPr>
              <a:t>Grands-parents et membres de la famille</a:t>
            </a:r>
            <a:endParaRPr lang="en-MY" sz="1400" dirty="0">
              <a:solidFill>
                <a:schemeClr val="bg1"/>
              </a:solidFill>
            </a:endParaRPr>
          </a:p>
        </p:txBody>
      </p:sp>
      <p:sp>
        <p:nvSpPr>
          <p:cNvPr id="64" name="TextBox 63">
            <a:extLst>
              <a:ext uri="{FF2B5EF4-FFF2-40B4-BE49-F238E27FC236}">
                <a16:creationId xmlns:a16="http://schemas.microsoft.com/office/drawing/2014/main" id="{E05750AD-B7CA-EEA5-E4F4-984739834E57}"/>
              </a:ext>
            </a:extLst>
          </p:cNvPr>
          <p:cNvSpPr txBox="1"/>
          <p:nvPr/>
        </p:nvSpPr>
        <p:spPr>
          <a:xfrm>
            <a:off x="1574744" y="2996382"/>
            <a:ext cx="1240906" cy="527280"/>
          </a:xfrm>
          <a:prstGeom prst="rect">
            <a:avLst/>
          </a:prstGeom>
          <a:noFill/>
        </p:spPr>
        <p:txBody>
          <a:bodyPr wrap="square" lIns="0" rIns="0">
            <a:normAutofit/>
          </a:bodyPr>
          <a:lstStyle/>
          <a:p>
            <a:pPr algn="ctr"/>
            <a:r>
              <a:rPr lang="en-MY" sz="1400" i="0" u="none" strike="noStrike" baseline="0" dirty="0" err="1">
                <a:solidFill>
                  <a:schemeClr val="bg1"/>
                </a:solidFill>
                <a:latin typeface="MyriadPro-Light"/>
              </a:rPr>
              <a:t>Groupes</a:t>
            </a:r>
            <a:r>
              <a:rPr lang="en-MY" sz="1400" i="0" u="none" strike="noStrike" baseline="0" dirty="0">
                <a:solidFill>
                  <a:schemeClr val="bg1"/>
                </a:solidFill>
                <a:latin typeface="MyriadPro-Light"/>
              </a:rPr>
              <a:t> </a:t>
            </a:r>
            <a:r>
              <a:rPr lang="en-MY" sz="1400" i="0" u="none" strike="noStrike" baseline="0" dirty="0" err="1">
                <a:solidFill>
                  <a:schemeClr val="bg1"/>
                </a:solidFill>
                <a:latin typeface="MyriadPro-Light"/>
              </a:rPr>
              <a:t>confessionnels</a:t>
            </a:r>
            <a:endParaRPr lang="en-MY" sz="1400" dirty="0">
              <a:solidFill>
                <a:schemeClr val="bg1"/>
              </a:solidFill>
            </a:endParaRPr>
          </a:p>
        </p:txBody>
      </p:sp>
      <p:sp>
        <p:nvSpPr>
          <p:cNvPr id="65" name="TextBox 64">
            <a:extLst>
              <a:ext uri="{FF2B5EF4-FFF2-40B4-BE49-F238E27FC236}">
                <a16:creationId xmlns:a16="http://schemas.microsoft.com/office/drawing/2014/main" id="{261CF903-C261-59E7-5883-519098649DE5}"/>
              </a:ext>
            </a:extLst>
          </p:cNvPr>
          <p:cNvSpPr txBox="1"/>
          <p:nvPr/>
        </p:nvSpPr>
        <p:spPr>
          <a:xfrm>
            <a:off x="1979359" y="4679570"/>
            <a:ext cx="1378692" cy="343437"/>
          </a:xfrm>
          <a:prstGeom prst="rect">
            <a:avLst/>
          </a:prstGeom>
          <a:noFill/>
        </p:spPr>
        <p:txBody>
          <a:bodyPr wrap="square" lIns="0" rIns="0">
            <a:noAutofit/>
          </a:bodyPr>
          <a:lstStyle/>
          <a:p>
            <a:pPr algn="ctr"/>
            <a:r>
              <a:rPr lang="en-MY" sz="1400" i="0" u="none" strike="noStrike" baseline="0" dirty="0" err="1">
                <a:solidFill>
                  <a:schemeClr val="bg1"/>
                </a:solidFill>
                <a:latin typeface="MyriadPro-Light"/>
              </a:rPr>
              <a:t>Pères</a:t>
            </a:r>
            <a:r>
              <a:rPr lang="en-MY" sz="1400" i="0" u="none" strike="noStrike" baseline="0" dirty="0">
                <a:solidFill>
                  <a:schemeClr val="bg1"/>
                </a:solidFill>
                <a:latin typeface="MyriadPro-Light"/>
              </a:rPr>
              <a:t> / </a:t>
            </a:r>
            <a:r>
              <a:rPr lang="en-MY" sz="1400" i="0" u="none" strike="noStrike" baseline="0" dirty="0" err="1">
                <a:solidFill>
                  <a:schemeClr val="bg1"/>
                </a:solidFill>
                <a:latin typeface="MyriadPro-Light"/>
              </a:rPr>
              <a:t>partenaires</a:t>
            </a:r>
            <a:endParaRPr lang="en-MY" sz="1400" dirty="0">
              <a:solidFill>
                <a:schemeClr val="bg1"/>
              </a:solidFill>
            </a:endParaRPr>
          </a:p>
        </p:txBody>
      </p:sp>
      <p:sp>
        <p:nvSpPr>
          <p:cNvPr id="69" name="TextBox 68">
            <a:extLst>
              <a:ext uri="{FF2B5EF4-FFF2-40B4-BE49-F238E27FC236}">
                <a16:creationId xmlns:a16="http://schemas.microsoft.com/office/drawing/2014/main" id="{DB7DEDB5-08A3-D19B-A3B8-EDB6486FA82B}"/>
              </a:ext>
            </a:extLst>
          </p:cNvPr>
          <p:cNvSpPr txBox="1"/>
          <p:nvPr/>
        </p:nvSpPr>
        <p:spPr>
          <a:xfrm>
            <a:off x="4164119" y="3156224"/>
            <a:ext cx="4963899" cy="1200329"/>
          </a:xfrm>
          <a:prstGeom prst="rect">
            <a:avLst/>
          </a:prstGeom>
          <a:noFill/>
        </p:spPr>
        <p:txBody>
          <a:bodyPr wrap="square">
            <a:spAutoFit/>
          </a:bodyPr>
          <a:lstStyle>
            <a:defPPr>
              <a:defRPr lang="en-US"/>
            </a:defPPr>
            <a:lvl1pPr algn="ctr">
              <a:defRPr b="0" i="0" u="none" strike="noStrike" baseline="0">
                <a:latin typeface="MyriadPro-Regular"/>
              </a:defRPr>
            </a:lvl1pPr>
          </a:lstStyle>
          <a:p>
            <a:r>
              <a:rPr lang="fr-FR" dirty="0"/>
              <a:t>Ils doivent être sensibilisés aux tactiques de l’industrie des substituts de lait maternel, qui diffuse des informations erronées et encourage de manière non éthique le lait maternisé.</a:t>
            </a:r>
            <a:endParaRPr lang="en-US" dirty="0"/>
          </a:p>
        </p:txBody>
      </p:sp>
      <p:sp>
        <p:nvSpPr>
          <p:cNvPr id="71" name="TextBox 70">
            <a:extLst>
              <a:ext uri="{FF2B5EF4-FFF2-40B4-BE49-F238E27FC236}">
                <a16:creationId xmlns:a16="http://schemas.microsoft.com/office/drawing/2014/main" id="{7B3A97B2-2084-B40D-B4EC-04E66FF04716}"/>
              </a:ext>
            </a:extLst>
          </p:cNvPr>
          <p:cNvSpPr txBox="1"/>
          <p:nvPr/>
        </p:nvSpPr>
        <p:spPr>
          <a:xfrm>
            <a:off x="3670029" y="4516352"/>
            <a:ext cx="5457989" cy="923330"/>
          </a:xfrm>
          <a:prstGeom prst="rect">
            <a:avLst/>
          </a:prstGeom>
          <a:noFill/>
        </p:spPr>
        <p:txBody>
          <a:bodyPr wrap="square">
            <a:spAutoFit/>
          </a:bodyPr>
          <a:lstStyle>
            <a:defPPr>
              <a:defRPr lang="en-US"/>
            </a:defPPr>
            <a:lvl1pPr algn="ctr">
              <a:defRPr b="0" i="0" u="none" strike="noStrike" baseline="0">
                <a:latin typeface="MyriadPro-Regular"/>
              </a:defRPr>
            </a:lvl1pPr>
          </a:lstStyle>
          <a:p>
            <a:r>
              <a:rPr lang="fr-FR" dirty="0"/>
              <a:t>Les acteurs communautaires ont également besoin d’éducation et de formation pour comprendre comment ils peuvent aider les parents à allaiter.</a:t>
            </a:r>
            <a:endParaRPr lang="en-US" dirty="0"/>
          </a:p>
        </p:txBody>
      </p:sp>
      <p:sp>
        <p:nvSpPr>
          <p:cNvPr id="73" name="TextBox 72">
            <a:extLst>
              <a:ext uri="{FF2B5EF4-FFF2-40B4-BE49-F238E27FC236}">
                <a16:creationId xmlns:a16="http://schemas.microsoft.com/office/drawing/2014/main" id="{354EB541-8549-E8A3-7A31-328EEE9F6F93}"/>
              </a:ext>
            </a:extLst>
          </p:cNvPr>
          <p:cNvSpPr txBox="1"/>
          <p:nvPr/>
        </p:nvSpPr>
        <p:spPr>
          <a:xfrm>
            <a:off x="3048001" y="5578251"/>
            <a:ext cx="6096000" cy="1200329"/>
          </a:xfrm>
          <a:prstGeom prst="rect">
            <a:avLst/>
          </a:prstGeom>
          <a:noFill/>
        </p:spPr>
        <p:txBody>
          <a:bodyPr wrap="square">
            <a:spAutoFit/>
          </a:bodyPr>
          <a:lstStyle>
            <a:defPPr>
              <a:defRPr lang="en-US"/>
            </a:defPPr>
            <a:lvl1pPr algn="ctr">
              <a:defRPr b="0" i="0" u="none" strike="noStrike" baseline="0">
                <a:latin typeface="MyriadPro-Regular"/>
              </a:defRPr>
            </a:lvl1pPr>
          </a:lstStyle>
          <a:p>
            <a:r>
              <a:rPr lang="fr-FR" dirty="0"/>
              <a:t>Ils peuvent travailler en collaboration avec les acteurs de la santé pour aider les parents qui allaitent et combler les lacunes du soutien à l’allaitement maternel lorsque les parents sortent de l’hôpital.</a:t>
            </a:r>
            <a:endParaRPr lang="en-MY" dirty="0"/>
          </a:p>
        </p:txBody>
      </p:sp>
      <p:sp>
        <p:nvSpPr>
          <p:cNvPr id="75" name="TextBox 74">
            <a:extLst>
              <a:ext uri="{FF2B5EF4-FFF2-40B4-BE49-F238E27FC236}">
                <a16:creationId xmlns:a16="http://schemas.microsoft.com/office/drawing/2014/main" id="{41F597D0-A5FF-CA02-BAD7-B30819583A8C}"/>
              </a:ext>
            </a:extLst>
          </p:cNvPr>
          <p:cNvSpPr txBox="1"/>
          <p:nvPr/>
        </p:nvSpPr>
        <p:spPr>
          <a:xfrm>
            <a:off x="4635486" y="69403"/>
            <a:ext cx="4479018" cy="1077218"/>
          </a:xfrm>
          <a:prstGeom prst="rect">
            <a:avLst/>
          </a:prstGeom>
          <a:noFill/>
        </p:spPr>
        <p:txBody>
          <a:bodyPr wrap="square">
            <a:spAutoFit/>
          </a:bodyPr>
          <a:lstStyle/>
          <a:p>
            <a:pPr algn="ctr"/>
            <a:r>
              <a:rPr lang="en-MY" sz="3200" b="1" i="0" u="none" strike="noStrike" baseline="0" dirty="0" err="1">
                <a:solidFill>
                  <a:srgbClr val="25F509"/>
                </a:solidFill>
                <a:latin typeface="Montserrat-Bold"/>
              </a:rPr>
              <a:t>Acteurs</a:t>
            </a:r>
            <a:r>
              <a:rPr lang="en-MY" sz="3200" b="1" i="0" u="none" strike="noStrike" baseline="0" dirty="0">
                <a:solidFill>
                  <a:srgbClr val="25F509"/>
                </a:solidFill>
                <a:latin typeface="Montserrat-Bold"/>
              </a:rPr>
              <a:t> </a:t>
            </a:r>
            <a:r>
              <a:rPr lang="en-MY" sz="3200" b="1" i="0" u="none" strike="noStrike" baseline="0" dirty="0" err="1">
                <a:solidFill>
                  <a:srgbClr val="25F509"/>
                </a:solidFill>
                <a:latin typeface="Montserrat-Bold"/>
              </a:rPr>
              <a:t>communautaires</a:t>
            </a:r>
            <a:endParaRPr lang="en-MY" sz="3200" dirty="0">
              <a:solidFill>
                <a:srgbClr val="25F509"/>
              </a:solidFill>
            </a:endParaRPr>
          </a:p>
        </p:txBody>
      </p:sp>
      <p:pic>
        <p:nvPicPr>
          <p:cNvPr id="3" name="Picture 2" descr="Icon&#10;&#10;Description automatically generated">
            <a:extLst>
              <a:ext uri="{FF2B5EF4-FFF2-40B4-BE49-F238E27FC236}">
                <a16:creationId xmlns:a16="http://schemas.microsoft.com/office/drawing/2014/main" id="{4E889DE5-A194-B3EA-E3D8-4F45680BD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6958" y="1926889"/>
            <a:ext cx="1080000" cy="1080000"/>
          </a:xfrm>
          <a:prstGeom prst="rect">
            <a:avLst/>
          </a:prstGeom>
        </p:spPr>
      </p:pic>
      <p:pic>
        <p:nvPicPr>
          <p:cNvPr id="5" name="Picture 4" descr="Logo, company name&#10;&#10;Description automatically generated">
            <a:extLst>
              <a:ext uri="{FF2B5EF4-FFF2-40B4-BE49-F238E27FC236}">
                <a16:creationId xmlns:a16="http://schemas.microsoft.com/office/drawing/2014/main" id="{EACD2F7E-C966-5B10-B5AF-301CEEAC2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85" y="185360"/>
            <a:ext cx="1080000" cy="1080000"/>
          </a:xfrm>
          <a:prstGeom prst="rect">
            <a:avLst/>
          </a:prstGeom>
        </p:spPr>
      </p:pic>
      <p:pic>
        <p:nvPicPr>
          <p:cNvPr id="7" name="Picture 6" descr="Icon&#10;&#10;Description automatically generated">
            <a:extLst>
              <a:ext uri="{FF2B5EF4-FFF2-40B4-BE49-F238E27FC236}">
                <a16:creationId xmlns:a16="http://schemas.microsoft.com/office/drawing/2014/main" id="{84672C35-8E6E-A814-6976-7B7AFC481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261" y="185360"/>
            <a:ext cx="1080000" cy="1080000"/>
          </a:xfrm>
          <a:prstGeom prst="rect">
            <a:avLst/>
          </a:prstGeom>
        </p:spPr>
      </p:pic>
      <p:pic>
        <p:nvPicPr>
          <p:cNvPr id="9" name="Picture 8" descr="Logo&#10;&#10;Description automatically generated">
            <a:extLst>
              <a:ext uri="{FF2B5EF4-FFF2-40B4-BE49-F238E27FC236}">
                <a16:creationId xmlns:a16="http://schemas.microsoft.com/office/drawing/2014/main" id="{8E0FEF74-3A4A-D865-DF50-2CFE97B629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338" y="185360"/>
            <a:ext cx="1080000" cy="1080000"/>
          </a:xfrm>
          <a:prstGeom prst="rect">
            <a:avLst/>
          </a:prstGeom>
        </p:spPr>
      </p:pic>
      <p:pic>
        <p:nvPicPr>
          <p:cNvPr id="13" name="Picture 12" descr="Logo&#10;&#10;Description automatically generated with medium confidence">
            <a:extLst>
              <a:ext uri="{FF2B5EF4-FFF2-40B4-BE49-F238E27FC236}">
                <a16:creationId xmlns:a16="http://schemas.microsoft.com/office/drawing/2014/main" id="{B6995FC9-36CE-C128-670F-8ED3492D08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744" y="3643965"/>
            <a:ext cx="1080000" cy="1080000"/>
          </a:xfrm>
          <a:prstGeom prst="rect">
            <a:avLst/>
          </a:prstGeom>
        </p:spPr>
      </p:pic>
      <p:pic>
        <p:nvPicPr>
          <p:cNvPr id="16" name="Picture 15" descr="Icon&#10;&#10;Description automatically generated">
            <a:extLst>
              <a:ext uri="{FF2B5EF4-FFF2-40B4-BE49-F238E27FC236}">
                <a16:creationId xmlns:a16="http://schemas.microsoft.com/office/drawing/2014/main" id="{8C3A445A-3E45-E548-1628-75E87F4881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2393" y="1945097"/>
            <a:ext cx="1080000" cy="1080000"/>
          </a:xfrm>
          <a:prstGeom prst="rect">
            <a:avLst/>
          </a:prstGeom>
        </p:spPr>
      </p:pic>
      <p:pic>
        <p:nvPicPr>
          <p:cNvPr id="18" name="Picture 17" descr="Icon&#10;&#10;Description automatically generated">
            <a:extLst>
              <a:ext uri="{FF2B5EF4-FFF2-40B4-BE49-F238E27FC236}">
                <a16:creationId xmlns:a16="http://schemas.microsoft.com/office/drawing/2014/main" id="{1BAFC94F-555D-12B2-B3EE-1AAAF09966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9977" y="3643965"/>
            <a:ext cx="1080000" cy="1080000"/>
          </a:xfrm>
          <a:prstGeom prst="rect">
            <a:avLst/>
          </a:prstGeom>
        </p:spPr>
      </p:pic>
      <p:pic>
        <p:nvPicPr>
          <p:cNvPr id="20" name="Picture 19" descr="Icon&#10;&#10;Description automatically generated">
            <a:extLst>
              <a:ext uri="{FF2B5EF4-FFF2-40B4-BE49-F238E27FC236}">
                <a16:creationId xmlns:a16="http://schemas.microsoft.com/office/drawing/2014/main" id="{F4F8C967-B58A-D891-1131-04AAA1023C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264" y="5203931"/>
            <a:ext cx="1080000" cy="1080000"/>
          </a:xfrm>
          <a:prstGeom prst="rect">
            <a:avLst/>
          </a:prstGeom>
        </p:spPr>
      </p:pic>
      <p:pic>
        <p:nvPicPr>
          <p:cNvPr id="22" name="Picture 21" descr="Icon&#10;&#10;Description automatically generated">
            <a:extLst>
              <a:ext uri="{FF2B5EF4-FFF2-40B4-BE49-F238E27FC236}">
                <a16:creationId xmlns:a16="http://schemas.microsoft.com/office/drawing/2014/main" id="{77367937-4E27-04F9-8B9B-B523997F64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9484" y="1945097"/>
            <a:ext cx="1080000" cy="1080000"/>
          </a:xfrm>
          <a:prstGeom prst="rect">
            <a:avLst/>
          </a:prstGeom>
        </p:spPr>
      </p:pic>
    </p:spTree>
    <p:extLst>
      <p:ext uri="{BB962C8B-B14F-4D97-AF65-F5344CB8AC3E}">
        <p14:creationId xmlns:p14="http://schemas.microsoft.com/office/powerpoint/2010/main" val="328992945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99D2BA-3B6D-4D1C-A695-4AEDF41345C9}"/>
              </a:ext>
            </a:extLst>
          </p:cNvPr>
          <p:cNvSpPr/>
          <p:nvPr/>
        </p:nvSpPr>
        <p:spPr>
          <a:xfrm>
            <a:off x="0" y="6542844"/>
            <a:ext cx="9144000" cy="32403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latin typeface="Tahoma" panose="020B0604030504040204" pitchFamily="34" charset="0"/>
                <a:ea typeface="Tahoma" panose="020B0604030504040204" pitchFamily="34" charset="0"/>
                <a:cs typeface="Tahoma" panose="020B0604030504040204" pitchFamily="34" charset="0"/>
              </a:rPr>
              <a:t>WABA | SEMAINE MONDIALE DE L’ALLAITEMENT MATERNEL 2022</a:t>
            </a:r>
            <a:endParaRPr lang="en-MY" sz="18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A picture containing logo&#10;&#10;Description automatically generated">
            <a:extLst>
              <a:ext uri="{FF2B5EF4-FFF2-40B4-BE49-F238E27FC236}">
                <a16:creationId xmlns:a16="http://schemas.microsoft.com/office/drawing/2014/main" id="{EA597180-99BF-4642-82A4-E2FB81F99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740" y="6263199"/>
            <a:ext cx="451303" cy="594000"/>
          </a:xfrm>
          <a:prstGeom prst="rect">
            <a:avLst/>
          </a:prstGeom>
        </p:spPr>
      </p:pic>
      <p:sp>
        <p:nvSpPr>
          <p:cNvPr id="20" name="TextBox 19">
            <a:extLst>
              <a:ext uri="{FF2B5EF4-FFF2-40B4-BE49-F238E27FC236}">
                <a16:creationId xmlns:a16="http://schemas.microsoft.com/office/drawing/2014/main" id="{B99FDDDE-A8D9-B1FF-1A4B-3E78C4760A1E}"/>
              </a:ext>
            </a:extLst>
          </p:cNvPr>
          <p:cNvSpPr txBox="1"/>
          <p:nvPr/>
        </p:nvSpPr>
        <p:spPr>
          <a:xfrm>
            <a:off x="237178" y="2551837"/>
            <a:ext cx="8669643" cy="1754326"/>
          </a:xfrm>
          <a:prstGeom prst="rect">
            <a:avLst/>
          </a:prstGeom>
          <a:noFill/>
        </p:spPr>
        <p:txBody>
          <a:bodyPr wrap="square">
            <a:spAutoFit/>
          </a:bodyPr>
          <a:lstStyle/>
          <a:p>
            <a:pPr algn="ctr"/>
            <a:r>
              <a:rPr lang="en-US" sz="5400" b="1" i="0" u="none" strike="noStrike" baseline="0" dirty="0">
                <a:solidFill>
                  <a:schemeClr val="bg1"/>
                </a:solidFill>
                <a:latin typeface="Montserrat-Bold"/>
              </a:rPr>
              <a:t>REMONTER LA CHAÎNE CHALEUREUSE</a:t>
            </a:r>
          </a:p>
        </p:txBody>
      </p:sp>
      <p:pic>
        <p:nvPicPr>
          <p:cNvPr id="8" name="Picture 7" descr="Logo&#10;&#10;Description automatically generated">
            <a:extLst>
              <a:ext uri="{FF2B5EF4-FFF2-40B4-BE49-F238E27FC236}">
                <a16:creationId xmlns:a16="http://schemas.microsoft.com/office/drawing/2014/main" id="{85EAC5DA-DCF7-64D8-5CF9-6D7178704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2163" y="6228278"/>
            <a:ext cx="635467" cy="619089"/>
          </a:xfrm>
          <a:prstGeom prst="rect">
            <a:avLst/>
          </a:prstGeom>
        </p:spPr>
      </p:pic>
    </p:spTree>
    <p:extLst>
      <p:ext uri="{BB962C8B-B14F-4D97-AF65-F5344CB8AC3E}">
        <p14:creationId xmlns:p14="http://schemas.microsoft.com/office/powerpoint/2010/main" val="2832175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D53D46-4088-D05E-98F3-2F4D3BB30106}"/>
              </a:ext>
            </a:extLst>
          </p:cNvPr>
          <p:cNvSpPr/>
          <p:nvPr/>
        </p:nvSpPr>
        <p:spPr>
          <a:xfrm>
            <a:off x="381740" y="461318"/>
            <a:ext cx="8191989" cy="1250592"/>
          </a:xfrm>
          <a:prstGeom prst="rect">
            <a:avLst/>
          </a:prstGeom>
          <a:solidFill>
            <a:schemeClr val="bg1"/>
          </a:solidFill>
          <a:ln w="38100">
            <a:solidFill>
              <a:srgbClr val="0099FF"/>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2" name="Rectangle 31">
            <a:extLst>
              <a:ext uri="{FF2B5EF4-FFF2-40B4-BE49-F238E27FC236}">
                <a16:creationId xmlns:a16="http://schemas.microsoft.com/office/drawing/2014/main" id="{4492330A-11B4-6E10-4800-6E7BA9043466}"/>
              </a:ext>
            </a:extLst>
          </p:cNvPr>
          <p:cNvSpPr/>
          <p:nvPr/>
        </p:nvSpPr>
        <p:spPr>
          <a:xfrm>
            <a:off x="0" y="6528619"/>
            <a:ext cx="9144000" cy="3293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latin typeface="Tahoma" panose="020B0604030504040204" pitchFamily="34" charset="0"/>
                <a:ea typeface="Tahoma" panose="020B0604030504040204" pitchFamily="34" charset="0"/>
                <a:cs typeface="Tahoma" panose="020B0604030504040204" pitchFamily="34" charset="0"/>
              </a:rPr>
              <a:t>WABA | SEMAINE MONDIALE DE L’ALLAITEMENT MATERNEL 2022</a:t>
            </a:r>
            <a:endParaRPr lang="en-MY" sz="1800" dirty="0">
              <a:latin typeface="Tahoma" panose="020B0604030504040204" pitchFamily="34" charset="0"/>
              <a:ea typeface="Tahoma" panose="020B0604030504040204" pitchFamily="34" charset="0"/>
              <a:cs typeface="Tahoma" panose="020B0604030504040204" pitchFamily="34" charset="0"/>
            </a:endParaRPr>
          </a:p>
        </p:txBody>
      </p:sp>
      <p:pic>
        <p:nvPicPr>
          <p:cNvPr id="38" name="Picture 37" descr="A picture containing logo&#10;&#10;Description automatically generated">
            <a:extLst>
              <a:ext uri="{FF2B5EF4-FFF2-40B4-BE49-F238E27FC236}">
                <a16:creationId xmlns:a16="http://schemas.microsoft.com/office/drawing/2014/main" id="{339C99B9-3E87-99A6-CD5A-09F9BAB1E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740" y="6263199"/>
            <a:ext cx="451303" cy="594000"/>
          </a:xfrm>
          <a:prstGeom prst="rect">
            <a:avLst/>
          </a:prstGeom>
        </p:spPr>
      </p:pic>
      <p:sp>
        <p:nvSpPr>
          <p:cNvPr id="6" name="Arrow: Pentagon 5">
            <a:extLst>
              <a:ext uri="{FF2B5EF4-FFF2-40B4-BE49-F238E27FC236}">
                <a16:creationId xmlns:a16="http://schemas.microsoft.com/office/drawing/2014/main" id="{04F437FA-CA26-DB71-AE84-017B1537BCC5}"/>
              </a:ext>
            </a:extLst>
          </p:cNvPr>
          <p:cNvSpPr/>
          <p:nvPr/>
        </p:nvSpPr>
        <p:spPr>
          <a:xfrm>
            <a:off x="381740" y="471950"/>
            <a:ext cx="1456892" cy="1209367"/>
          </a:xfrm>
          <a:prstGeom prst="homePlate">
            <a:avLst>
              <a:gd name="adj" fmla="val 50813"/>
            </a:avLst>
          </a:prstGeom>
          <a:solidFill>
            <a:srgbClr val="0099FF">
              <a:alpha val="29804"/>
            </a:srgbClr>
          </a:solidFill>
          <a:ln w="76200" cmpd="thickThi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pic>
        <p:nvPicPr>
          <p:cNvPr id="16" name="Picture 15" descr="Icon&#10;&#10;Description automatically generated">
            <a:extLst>
              <a:ext uri="{FF2B5EF4-FFF2-40B4-BE49-F238E27FC236}">
                <a16:creationId xmlns:a16="http://schemas.microsoft.com/office/drawing/2014/main" id="{61623B6E-E516-5BCA-8FE8-F9E5DF0A265B}"/>
              </a:ext>
            </a:extLst>
          </p:cNvPr>
          <p:cNvPicPr>
            <a:picLocks noChangeAspect="1"/>
          </p:cNvPicPr>
          <p:nvPr/>
        </p:nvPicPr>
        <p:blipFill rotWithShape="1">
          <a:blip r:embed="rId3">
            <a:extLst>
              <a:ext uri="{28A0092B-C50C-407E-A947-70E740481C1C}">
                <a14:useLocalDpi xmlns:a14="http://schemas.microsoft.com/office/drawing/2010/main" val="0"/>
              </a:ext>
            </a:extLst>
          </a:blip>
          <a:srcRect l="5161" t="5040" r="5163" b="4878"/>
          <a:stretch/>
        </p:blipFill>
        <p:spPr>
          <a:xfrm>
            <a:off x="450566" y="572497"/>
            <a:ext cx="972000" cy="976377"/>
          </a:xfrm>
          <a:prstGeom prst="ellipse">
            <a:avLst/>
          </a:prstGeom>
        </p:spPr>
      </p:pic>
      <p:sp>
        <p:nvSpPr>
          <p:cNvPr id="24" name="TextBox 23">
            <a:extLst>
              <a:ext uri="{FF2B5EF4-FFF2-40B4-BE49-F238E27FC236}">
                <a16:creationId xmlns:a16="http://schemas.microsoft.com/office/drawing/2014/main" id="{1788FF22-B7D6-B1FE-B9F8-4ADAC4B9D4BB}"/>
              </a:ext>
            </a:extLst>
          </p:cNvPr>
          <p:cNvSpPr txBox="1"/>
          <p:nvPr/>
        </p:nvSpPr>
        <p:spPr>
          <a:xfrm>
            <a:off x="1907457" y="551226"/>
            <a:ext cx="6666272" cy="1015663"/>
          </a:xfrm>
          <a:prstGeom prst="rect">
            <a:avLst/>
          </a:prstGeom>
          <a:noFill/>
        </p:spPr>
        <p:txBody>
          <a:bodyPr wrap="square">
            <a:spAutoFit/>
          </a:bodyPr>
          <a:lstStyle/>
          <a:p>
            <a:pPr algn="l"/>
            <a:r>
              <a:rPr lang="fr-FR" sz="2000" b="1" i="0" u="none" strike="noStrike" baseline="0" dirty="0">
                <a:latin typeface="MyriadPro-Black"/>
              </a:rPr>
              <a:t>Pour se PRÉPARER à l'allaitement, </a:t>
            </a:r>
            <a:r>
              <a:rPr lang="fr-FR" sz="2000" i="0" u="none" strike="noStrike" baseline="0" dirty="0">
                <a:latin typeface="MyriadPro-Black"/>
              </a:rPr>
              <a:t>les parents ont besoin d'une éducation et de conseils en matière d'allaitement anticipé de la part des services de santé et de la communauté. </a:t>
            </a:r>
            <a:endParaRPr lang="en-MY" sz="2000" dirty="0"/>
          </a:p>
        </p:txBody>
      </p:sp>
      <p:sp>
        <p:nvSpPr>
          <p:cNvPr id="25" name="Rectangle 24">
            <a:extLst>
              <a:ext uri="{FF2B5EF4-FFF2-40B4-BE49-F238E27FC236}">
                <a16:creationId xmlns:a16="http://schemas.microsoft.com/office/drawing/2014/main" id="{9D291CD7-D0AF-D7CF-476A-84E07E79421A}"/>
              </a:ext>
            </a:extLst>
          </p:cNvPr>
          <p:cNvSpPr/>
          <p:nvPr/>
        </p:nvSpPr>
        <p:spPr>
          <a:xfrm>
            <a:off x="381740" y="3588778"/>
            <a:ext cx="8191989" cy="1250592"/>
          </a:xfrm>
          <a:prstGeom prst="rect">
            <a:avLst/>
          </a:prstGeom>
          <a:solidFill>
            <a:schemeClr val="bg1"/>
          </a:solidFill>
          <a:ln w="38100">
            <a:solidFill>
              <a:srgbClr val="B8AC22"/>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6" name="Arrow: Pentagon 25">
            <a:extLst>
              <a:ext uri="{FF2B5EF4-FFF2-40B4-BE49-F238E27FC236}">
                <a16:creationId xmlns:a16="http://schemas.microsoft.com/office/drawing/2014/main" id="{BEE903B2-AE95-9740-6881-39C53902D7CF}"/>
              </a:ext>
            </a:extLst>
          </p:cNvPr>
          <p:cNvSpPr/>
          <p:nvPr/>
        </p:nvSpPr>
        <p:spPr>
          <a:xfrm>
            <a:off x="381740" y="3610339"/>
            <a:ext cx="1456892" cy="1209367"/>
          </a:xfrm>
          <a:prstGeom prst="homePlate">
            <a:avLst>
              <a:gd name="adj" fmla="val 50813"/>
            </a:avLst>
          </a:prstGeom>
          <a:solidFill>
            <a:srgbClr val="B8AC22">
              <a:alpha val="50000"/>
            </a:srgbClr>
          </a:solidFill>
          <a:ln w="76200" cmpd="thickThin">
            <a:solidFill>
              <a:srgbClr val="B8AC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pic>
        <p:nvPicPr>
          <p:cNvPr id="27" name="Picture 26" descr="Icon&#10;&#10;Description automatically generated">
            <a:extLst>
              <a:ext uri="{FF2B5EF4-FFF2-40B4-BE49-F238E27FC236}">
                <a16:creationId xmlns:a16="http://schemas.microsoft.com/office/drawing/2014/main" id="{05FEAF82-03D7-DA11-9BDD-D05A760AC7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66" y="3674623"/>
            <a:ext cx="1080000" cy="1080000"/>
          </a:xfrm>
          <a:prstGeom prst="rect">
            <a:avLst/>
          </a:prstGeom>
        </p:spPr>
      </p:pic>
      <p:sp>
        <p:nvSpPr>
          <p:cNvPr id="29" name="TextBox 28">
            <a:extLst>
              <a:ext uri="{FF2B5EF4-FFF2-40B4-BE49-F238E27FC236}">
                <a16:creationId xmlns:a16="http://schemas.microsoft.com/office/drawing/2014/main" id="{4F62EBFE-D6F8-6D80-48E6-75902A64F0EA}"/>
              </a:ext>
            </a:extLst>
          </p:cNvPr>
          <p:cNvSpPr txBox="1"/>
          <p:nvPr/>
        </p:nvSpPr>
        <p:spPr>
          <a:xfrm>
            <a:off x="1818970" y="3724887"/>
            <a:ext cx="6785976" cy="969496"/>
          </a:xfrm>
          <a:prstGeom prst="rect">
            <a:avLst/>
          </a:prstGeom>
          <a:noFill/>
        </p:spPr>
        <p:txBody>
          <a:bodyPr wrap="square">
            <a:spAutoFit/>
          </a:bodyPr>
          <a:lstStyle/>
          <a:p>
            <a:pPr algn="l"/>
            <a:r>
              <a:rPr lang="fr-FR" sz="1900" b="1" i="0" u="none" strike="noStrike" baseline="0" dirty="0">
                <a:latin typeface="MyriadPro-Black"/>
              </a:rPr>
              <a:t>Pour INITIER l'allaitement, </a:t>
            </a:r>
            <a:r>
              <a:rPr lang="fr-FR" sz="1900" i="0" u="none" strike="noStrike" baseline="0" dirty="0">
                <a:latin typeface="MyriadPro-Black"/>
              </a:rPr>
              <a:t>les mères ont besoin de soins adaptés à leurs besoins pendant le travail et l'accouchement et d'un contact peau à peau avec des conseils qualifiés immédiatement après.</a:t>
            </a:r>
            <a:endParaRPr lang="en-MY" sz="1900" dirty="0"/>
          </a:p>
        </p:txBody>
      </p:sp>
      <p:sp>
        <p:nvSpPr>
          <p:cNvPr id="31" name="TextBox 30">
            <a:extLst>
              <a:ext uri="{FF2B5EF4-FFF2-40B4-BE49-F238E27FC236}">
                <a16:creationId xmlns:a16="http://schemas.microsoft.com/office/drawing/2014/main" id="{B6F99A2C-57CF-8EF2-30A1-E513EC36BE4F}"/>
              </a:ext>
            </a:extLst>
          </p:cNvPr>
          <p:cNvSpPr txBox="1"/>
          <p:nvPr/>
        </p:nvSpPr>
        <p:spPr>
          <a:xfrm>
            <a:off x="1838632" y="1756998"/>
            <a:ext cx="6735097" cy="1015663"/>
          </a:xfrm>
          <a:prstGeom prst="rect">
            <a:avLst/>
          </a:prstGeom>
          <a:noFill/>
        </p:spPr>
        <p:txBody>
          <a:bodyPr wrap="square">
            <a:spAutoFit/>
          </a:bodyPr>
          <a:lstStyle/>
          <a:p>
            <a:pPr algn="ctr"/>
            <a:r>
              <a:rPr lang="fr-FR" sz="2000" i="0" u="none" strike="noStrike" baseline="0" dirty="0">
                <a:latin typeface="MyriadPro-Bold"/>
              </a:rPr>
              <a:t>Les acteurs du secteur de la santé peuvent collaborer avec les acteurs communautaires pour s'assurer que les parents reçoivent des informations prénatales cohérentes.</a:t>
            </a:r>
            <a:endParaRPr lang="en-MY" sz="2000" dirty="0"/>
          </a:p>
        </p:txBody>
      </p:sp>
      <p:sp>
        <p:nvSpPr>
          <p:cNvPr id="35" name="TextBox 34">
            <a:extLst>
              <a:ext uri="{FF2B5EF4-FFF2-40B4-BE49-F238E27FC236}">
                <a16:creationId xmlns:a16="http://schemas.microsoft.com/office/drawing/2014/main" id="{B581D273-BCA4-28F3-A238-08E5A1375718}"/>
              </a:ext>
            </a:extLst>
          </p:cNvPr>
          <p:cNvSpPr txBox="1"/>
          <p:nvPr/>
        </p:nvSpPr>
        <p:spPr>
          <a:xfrm>
            <a:off x="1907457" y="5007258"/>
            <a:ext cx="6666272" cy="707886"/>
          </a:xfrm>
          <a:prstGeom prst="rect">
            <a:avLst/>
          </a:prstGeom>
          <a:noFill/>
        </p:spPr>
        <p:txBody>
          <a:bodyPr wrap="square">
            <a:spAutoFit/>
          </a:bodyPr>
          <a:lstStyle/>
          <a:p>
            <a:pPr algn="ctr"/>
            <a:r>
              <a:rPr lang="fr-FR" sz="2000" i="0" u="none" strike="noStrike" baseline="0" dirty="0">
                <a:latin typeface="MyriadPro-Bold"/>
              </a:rPr>
              <a:t>La formation initiale et continue doit garantir que les acteurs de la santé disposent des compétences nécessaires.</a:t>
            </a:r>
            <a:endParaRPr lang="en-MY" sz="2000" dirty="0"/>
          </a:p>
        </p:txBody>
      </p:sp>
      <p:pic>
        <p:nvPicPr>
          <p:cNvPr id="18" name="Picture 17" descr="Logo&#10;&#10;Description automatically generated">
            <a:extLst>
              <a:ext uri="{FF2B5EF4-FFF2-40B4-BE49-F238E27FC236}">
                <a16:creationId xmlns:a16="http://schemas.microsoft.com/office/drawing/2014/main" id="{44AB00CD-FB58-4ECA-37CC-1D48826994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2163" y="6228278"/>
            <a:ext cx="635467" cy="619089"/>
          </a:xfrm>
          <a:prstGeom prst="rect">
            <a:avLst/>
          </a:prstGeom>
        </p:spPr>
      </p:pic>
      <p:pic>
        <p:nvPicPr>
          <p:cNvPr id="3" name="Picture 2" descr="Text&#10;&#10;Description automatically generated">
            <a:extLst>
              <a:ext uri="{FF2B5EF4-FFF2-40B4-BE49-F238E27FC236}">
                <a16:creationId xmlns:a16="http://schemas.microsoft.com/office/drawing/2014/main" id="{3280B2AE-672A-AA62-C166-31888C30BF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580" y="1939486"/>
            <a:ext cx="1409877" cy="885600"/>
          </a:xfrm>
          <a:prstGeom prst="rect">
            <a:avLst/>
          </a:prstGeom>
          <a:ln w="57150" cap="sq" cmpd="sng">
            <a:solidFill>
              <a:srgbClr val="C00000"/>
            </a:solidFill>
            <a:prstDash val="sysDot"/>
            <a:miter lim="800000"/>
          </a:ln>
          <a:effectLst>
            <a:innerShdw blurRad="76200">
              <a:srgbClr val="000000"/>
            </a:innerShdw>
          </a:effectLst>
          <a:scene3d>
            <a:camera prst="orthographicFront">
              <a:rot lat="21128836" lon="2072222" rev="247965"/>
            </a:camera>
            <a:lightRig rig="threePt" dir="t"/>
          </a:scene3d>
        </p:spPr>
      </p:pic>
      <p:pic>
        <p:nvPicPr>
          <p:cNvPr id="28" name="Picture 27" descr="Text&#10;&#10;Description automatically generated">
            <a:extLst>
              <a:ext uri="{FF2B5EF4-FFF2-40B4-BE49-F238E27FC236}">
                <a16:creationId xmlns:a16="http://schemas.microsoft.com/office/drawing/2014/main" id="{D625772E-FFD7-630A-F4AF-C46B3D3750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748" y="5059106"/>
            <a:ext cx="1409877" cy="885600"/>
          </a:xfrm>
          <a:prstGeom prst="rect">
            <a:avLst/>
          </a:prstGeom>
          <a:ln w="57150" cap="sq" cmpd="sng">
            <a:solidFill>
              <a:srgbClr val="C00000"/>
            </a:solidFill>
            <a:prstDash val="sysDot"/>
            <a:miter lim="800000"/>
          </a:ln>
          <a:effectLst>
            <a:innerShdw blurRad="76200">
              <a:srgbClr val="000000"/>
            </a:innerShdw>
          </a:effectLst>
          <a:scene3d>
            <a:camera prst="orthographicFront">
              <a:rot lat="21128836" lon="2072222" rev="247965"/>
            </a:camera>
            <a:lightRig rig="threePt" dir="t"/>
          </a:scene3d>
        </p:spPr>
      </p:pic>
    </p:spTree>
    <p:extLst>
      <p:ext uri="{BB962C8B-B14F-4D97-AF65-F5344CB8AC3E}">
        <p14:creationId xmlns:p14="http://schemas.microsoft.com/office/powerpoint/2010/main" val="2583416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F9CAC1-DF91-8B7D-89D1-0CFE7AD2FB64}"/>
              </a:ext>
            </a:extLst>
          </p:cNvPr>
          <p:cNvSpPr/>
          <p:nvPr/>
        </p:nvSpPr>
        <p:spPr>
          <a:xfrm>
            <a:off x="0" y="6528619"/>
            <a:ext cx="9144000" cy="32938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latin typeface="Tahoma" panose="020B0604030504040204" pitchFamily="34" charset="0"/>
                <a:ea typeface="Tahoma" panose="020B0604030504040204" pitchFamily="34" charset="0"/>
                <a:cs typeface="Tahoma" panose="020B0604030504040204" pitchFamily="34" charset="0"/>
              </a:rPr>
              <a:t>WABA | SEMAINE MONDIALE DE L’ALLAITEMENT MATERNEL 2022</a:t>
            </a:r>
            <a:endParaRPr lang="en-MY" sz="18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C84B7095-B8B1-457E-0326-AC115C684F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740" y="6263199"/>
            <a:ext cx="451303" cy="594000"/>
          </a:xfrm>
          <a:prstGeom prst="rect">
            <a:avLst/>
          </a:prstGeom>
        </p:spPr>
      </p:pic>
      <p:sp>
        <p:nvSpPr>
          <p:cNvPr id="9" name="Rectangle 8">
            <a:extLst>
              <a:ext uri="{FF2B5EF4-FFF2-40B4-BE49-F238E27FC236}">
                <a16:creationId xmlns:a16="http://schemas.microsoft.com/office/drawing/2014/main" id="{80CFBE20-7A9C-5C6A-87D3-194609398708}"/>
              </a:ext>
            </a:extLst>
          </p:cNvPr>
          <p:cNvSpPr/>
          <p:nvPr/>
        </p:nvSpPr>
        <p:spPr>
          <a:xfrm>
            <a:off x="381740" y="520314"/>
            <a:ext cx="8191989" cy="1250592"/>
          </a:xfrm>
          <a:prstGeom prst="rect">
            <a:avLst/>
          </a:prstGeom>
          <a:solidFill>
            <a:schemeClr val="bg1"/>
          </a:solidFill>
          <a:ln w="38100">
            <a:solidFill>
              <a:srgbClr val="1B741D"/>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0" name="Arrow: Pentagon 9">
            <a:extLst>
              <a:ext uri="{FF2B5EF4-FFF2-40B4-BE49-F238E27FC236}">
                <a16:creationId xmlns:a16="http://schemas.microsoft.com/office/drawing/2014/main" id="{687AD826-7AF2-2D1F-D301-A316A0BA13B4}"/>
              </a:ext>
            </a:extLst>
          </p:cNvPr>
          <p:cNvSpPr/>
          <p:nvPr/>
        </p:nvSpPr>
        <p:spPr>
          <a:xfrm>
            <a:off x="381740" y="530946"/>
            <a:ext cx="1456892" cy="1209367"/>
          </a:xfrm>
          <a:prstGeom prst="homePlate">
            <a:avLst>
              <a:gd name="adj" fmla="val 50813"/>
            </a:avLst>
          </a:prstGeom>
          <a:solidFill>
            <a:srgbClr val="25F509">
              <a:alpha val="35000"/>
            </a:srgbClr>
          </a:solidFill>
          <a:ln w="76200" cmpd="thickThin">
            <a:solidFill>
              <a:srgbClr val="1B7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2" name="TextBox 11">
            <a:extLst>
              <a:ext uri="{FF2B5EF4-FFF2-40B4-BE49-F238E27FC236}">
                <a16:creationId xmlns:a16="http://schemas.microsoft.com/office/drawing/2014/main" id="{0A1F8DB9-3F5C-5DB0-FF22-1D2B9D63A8CC}"/>
              </a:ext>
            </a:extLst>
          </p:cNvPr>
          <p:cNvSpPr txBox="1"/>
          <p:nvPr/>
        </p:nvSpPr>
        <p:spPr>
          <a:xfrm>
            <a:off x="1907457" y="610222"/>
            <a:ext cx="6666272" cy="1015663"/>
          </a:xfrm>
          <a:prstGeom prst="rect">
            <a:avLst/>
          </a:prstGeom>
          <a:noFill/>
        </p:spPr>
        <p:txBody>
          <a:bodyPr wrap="square">
            <a:spAutoFit/>
          </a:bodyPr>
          <a:lstStyle/>
          <a:p>
            <a:pPr algn="l"/>
            <a:r>
              <a:rPr lang="fr-FR" sz="2000" b="1" i="0" u="none" strike="noStrike" baseline="0" dirty="0">
                <a:latin typeface="MyriadPro-Black"/>
              </a:rPr>
              <a:t>Pour établir l'allaitement maternel </a:t>
            </a:r>
            <a:r>
              <a:rPr lang="fr-FR" sz="2000" i="0" u="none" strike="noStrike" baseline="0" dirty="0">
                <a:latin typeface="MyriadPro-Black"/>
              </a:rPr>
              <a:t>après la naissance, des conseils sur l'allaitement doivent être disponibles dans la maternité et après la sortie de l'hôpital.</a:t>
            </a:r>
            <a:endParaRPr lang="en-MY" sz="2000" dirty="0"/>
          </a:p>
        </p:txBody>
      </p:sp>
      <p:sp>
        <p:nvSpPr>
          <p:cNvPr id="13" name="Rectangle 12">
            <a:extLst>
              <a:ext uri="{FF2B5EF4-FFF2-40B4-BE49-F238E27FC236}">
                <a16:creationId xmlns:a16="http://schemas.microsoft.com/office/drawing/2014/main" id="{7E266987-9F2C-E108-7761-37EBEDF4EF4E}"/>
              </a:ext>
            </a:extLst>
          </p:cNvPr>
          <p:cNvSpPr/>
          <p:nvPr/>
        </p:nvSpPr>
        <p:spPr>
          <a:xfrm>
            <a:off x="381740" y="3510115"/>
            <a:ext cx="8191989" cy="1250592"/>
          </a:xfrm>
          <a:prstGeom prst="rect">
            <a:avLst/>
          </a:prstGeom>
          <a:solidFill>
            <a:schemeClr val="bg1"/>
          </a:solidFill>
          <a:ln w="38100">
            <a:solidFill>
              <a:srgbClr val="FF0017"/>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4" name="Arrow: Pentagon 13">
            <a:extLst>
              <a:ext uri="{FF2B5EF4-FFF2-40B4-BE49-F238E27FC236}">
                <a16:creationId xmlns:a16="http://schemas.microsoft.com/office/drawing/2014/main" id="{ACF873F7-FCBB-A125-EE1E-0F3813B85FC6}"/>
              </a:ext>
            </a:extLst>
          </p:cNvPr>
          <p:cNvSpPr/>
          <p:nvPr/>
        </p:nvSpPr>
        <p:spPr>
          <a:xfrm>
            <a:off x="381740" y="3531676"/>
            <a:ext cx="1456892" cy="1209367"/>
          </a:xfrm>
          <a:prstGeom prst="homePlate">
            <a:avLst>
              <a:gd name="adj" fmla="val 50813"/>
            </a:avLst>
          </a:prstGeom>
          <a:solidFill>
            <a:srgbClr val="FF0017">
              <a:alpha val="23000"/>
            </a:srgbClr>
          </a:solidFill>
          <a:ln w="76200" cmpd="thickThin">
            <a:solidFill>
              <a:srgbClr val="FF00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6" name="TextBox 15">
            <a:extLst>
              <a:ext uri="{FF2B5EF4-FFF2-40B4-BE49-F238E27FC236}">
                <a16:creationId xmlns:a16="http://schemas.microsoft.com/office/drawing/2014/main" id="{F95DC807-9412-70EB-664D-E8511F0F6CDA}"/>
              </a:ext>
            </a:extLst>
          </p:cNvPr>
          <p:cNvSpPr txBox="1"/>
          <p:nvPr/>
        </p:nvSpPr>
        <p:spPr>
          <a:xfrm>
            <a:off x="1907458" y="3626560"/>
            <a:ext cx="6666271" cy="1015663"/>
          </a:xfrm>
          <a:prstGeom prst="rect">
            <a:avLst/>
          </a:prstGeom>
          <a:noFill/>
        </p:spPr>
        <p:txBody>
          <a:bodyPr wrap="square">
            <a:spAutoFit/>
          </a:bodyPr>
          <a:lstStyle/>
          <a:p>
            <a:pPr algn="l"/>
            <a:r>
              <a:rPr lang="fr-FR" sz="2000" b="1" i="0" u="none" strike="noStrike" baseline="0" dirty="0">
                <a:latin typeface="MyriadPro-Black"/>
              </a:rPr>
              <a:t>Pour MAINTENIR l'allaitement, </a:t>
            </a:r>
            <a:r>
              <a:rPr lang="fr-FR" sz="2000" i="0" u="none" strike="noStrike" baseline="0" dirty="0">
                <a:latin typeface="MyriadPro-Black"/>
              </a:rPr>
              <a:t>les parents ont besoin de contacts de conseil en allaitement pendant au moins la première année, et si possible plus longtemps.</a:t>
            </a:r>
            <a:endParaRPr lang="en-MY" sz="2000" dirty="0"/>
          </a:p>
        </p:txBody>
      </p:sp>
      <p:sp>
        <p:nvSpPr>
          <p:cNvPr id="17" name="TextBox 16">
            <a:extLst>
              <a:ext uri="{FF2B5EF4-FFF2-40B4-BE49-F238E27FC236}">
                <a16:creationId xmlns:a16="http://schemas.microsoft.com/office/drawing/2014/main" id="{EC588ADE-49C6-779F-6C34-EAD4D45D3EAD}"/>
              </a:ext>
            </a:extLst>
          </p:cNvPr>
          <p:cNvSpPr txBox="1"/>
          <p:nvPr/>
        </p:nvSpPr>
        <p:spPr>
          <a:xfrm>
            <a:off x="1651820" y="1815994"/>
            <a:ext cx="6921910" cy="1261884"/>
          </a:xfrm>
          <a:prstGeom prst="rect">
            <a:avLst/>
          </a:prstGeom>
          <a:noFill/>
        </p:spPr>
        <p:txBody>
          <a:bodyPr wrap="square">
            <a:spAutoFit/>
          </a:bodyPr>
          <a:lstStyle/>
          <a:p>
            <a:pPr algn="ctr"/>
            <a:r>
              <a:rPr lang="fr-FR" sz="1900" i="0" u="none" strike="noStrike" baseline="0" dirty="0">
                <a:latin typeface="MyriadPro-Bold"/>
              </a:rPr>
              <a:t>Une communication étroite est nécessaire entre les différents acteurs du système de santé et la communauté pour assurer la continuité et la cohérence du conseil en allaitement à ce moment critique. </a:t>
            </a:r>
            <a:endParaRPr lang="en-MY" sz="1900" dirty="0"/>
          </a:p>
        </p:txBody>
      </p:sp>
      <p:sp>
        <p:nvSpPr>
          <p:cNvPr id="20" name="TextBox 19">
            <a:extLst>
              <a:ext uri="{FF2B5EF4-FFF2-40B4-BE49-F238E27FC236}">
                <a16:creationId xmlns:a16="http://schemas.microsoft.com/office/drawing/2014/main" id="{7434F9EE-BA9A-9135-8742-0E35A73D4D4F}"/>
              </a:ext>
            </a:extLst>
          </p:cNvPr>
          <p:cNvSpPr txBox="1"/>
          <p:nvPr/>
        </p:nvSpPr>
        <p:spPr>
          <a:xfrm>
            <a:off x="1907457" y="4807829"/>
            <a:ext cx="6666272" cy="1261884"/>
          </a:xfrm>
          <a:prstGeom prst="rect">
            <a:avLst/>
          </a:prstGeom>
          <a:noFill/>
        </p:spPr>
        <p:txBody>
          <a:bodyPr wrap="square">
            <a:spAutoFit/>
          </a:bodyPr>
          <a:lstStyle/>
          <a:p>
            <a:pPr algn="ctr"/>
            <a:r>
              <a:rPr lang="fr-FR" sz="1900" i="0" u="none" strike="noStrike" baseline="0" dirty="0">
                <a:latin typeface="MyriadPro-Bold"/>
              </a:rPr>
              <a:t>Les acteurs de la santé et de la communauté tout au long de la Chaîne chaleureuse doivent organiser ces contacts entre leurs services respectifs et les orienter vers les services appropriés si nécessaire.</a:t>
            </a:r>
            <a:endParaRPr lang="en-MY" sz="1900" dirty="0"/>
          </a:p>
        </p:txBody>
      </p:sp>
      <p:pic>
        <p:nvPicPr>
          <p:cNvPr id="22" name="Picture 21" descr="Icon&#10;&#10;Description automatically generated">
            <a:extLst>
              <a:ext uri="{FF2B5EF4-FFF2-40B4-BE49-F238E27FC236}">
                <a16:creationId xmlns:a16="http://schemas.microsoft.com/office/drawing/2014/main" id="{BB0453BB-FB49-CF0D-DA65-4B42E0CC3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66" y="595629"/>
            <a:ext cx="1080000" cy="1080000"/>
          </a:xfrm>
          <a:prstGeom prst="rect">
            <a:avLst/>
          </a:prstGeom>
        </p:spPr>
      </p:pic>
      <p:pic>
        <p:nvPicPr>
          <p:cNvPr id="24" name="Picture 23" descr="Icon&#10;&#10;Description automatically generated">
            <a:extLst>
              <a:ext uri="{FF2B5EF4-FFF2-40B4-BE49-F238E27FC236}">
                <a16:creationId xmlns:a16="http://schemas.microsoft.com/office/drawing/2014/main" id="{8A8CD03C-1A88-51DB-E3C1-5166A1BEE5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66" y="3594466"/>
            <a:ext cx="1080000" cy="1080000"/>
          </a:xfrm>
          <a:prstGeom prst="rect">
            <a:avLst/>
          </a:prstGeom>
        </p:spPr>
      </p:pic>
      <p:pic>
        <p:nvPicPr>
          <p:cNvPr id="21" name="Picture 20" descr="Logo&#10;&#10;Description automatically generated">
            <a:extLst>
              <a:ext uri="{FF2B5EF4-FFF2-40B4-BE49-F238E27FC236}">
                <a16:creationId xmlns:a16="http://schemas.microsoft.com/office/drawing/2014/main" id="{4DC5587E-2C5B-59DC-710C-D2FBE06591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2163" y="6228278"/>
            <a:ext cx="635467" cy="619089"/>
          </a:xfrm>
          <a:prstGeom prst="rect">
            <a:avLst/>
          </a:prstGeom>
        </p:spPr>
      </p:pic>
      <p:pic>
        <p:nvPicPr>
          <p:cNvPr id="23" name="Picture 22" descr="Text&#10;&#10;Description automatically generated">
            <a:extLst>
              <a:ext uri="{FF2B5EF4-FFF2-40B4-BE49-F238E27FC236}">
                <a16:creationId xmlns:a16="http://schemas.microsoft.com/office/drawing/2014/main" id="{B1B8CCEE-AD79-017B-ED0B-1D4B8AA2FD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580" y="1978814"/>
            <a:ext cx="1409877" cy="885600"/>
          </a:xfrm>
          <a:prstGeom prst="rect">
            <a:avLst/>
          </a:prstGeom>
          <a:ln w="57150" cap="sq" cmpd="sng">
            <a:solidFill>
              <a:srgbClr val="C00000"/>
            </a:solidFill>
            <a:prstDash val="sysDot"/>
            <a:miter lim="800000"/>
          </a:ln>
          <a:effectLst>
            <a:innerShdw blurRad="76200">
              <a:srgbClr val="000000"/>
            </a:innerShdw>
          </a:effectLst>
          <a:scene3d>
            <a:camera prst="orthographicFront">
              <a:rot lat="21128836" lon="2072222" rev="247965"/>
            </a:camera>
            <a:lightRig rig="threePt" dir="t"/>
          </a:scene3d>
        </p:spPr>
      </p:pic>
      <p:pic>
        <p:nvPicPr>
          <p:cNvPr id="25" name="Picture 24" descr="Text&#10;&#10;Description automatically generated">
            <a:extLst>
              <a:ext uri="{FF2B5EF4-FFF2-40B4-BE49-F238E27FC236}">
                <a16:creationId xmlns:a16="http://schemas.microsoft.com/office/drawing/2014/main" id="{959E20DC-9F73-C2F2-2DD6-14190B3D23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748" y="4990282"/>
            <a:ext cx="1409877" cy="885600"/>
          </a:xfrm>
          <a:prstGeom prst="rect">
            <a:avLst/>
          </a:prstGeom>
          <a:ln w="57150" cap="sq" cmpd="sng">
            <a:solidFill>
              <a:srgbClr val="C00000"/>
            </a:solidFill>
            <a:prstDash val="sysDot"/>
            <a:miter lim="800000"/>
          </a:ln>
          <a:effectLst>
            <a:innerShdw blurRad="76200">
              <a:srgbClr val="000000"/>
            </a:innerShdw>
          </a:effectLst>
          <a:scene3d>
            <a:camera prst="orthographicFront">
              <a:rot lat="21128836" lon="2072222" rev="247965"/>
            </a:camera>
            <a:lightRig rig="threePt" dir="t"/>
          </a:scene3d>
        </p:spPr>
      </p:pic>
    </p:spTree>
    <p:extLst>
      <p:ext uri="{BB962C8B-B14F-4D97-AF65-F5344CB8AC3E}">
        <p14:creationId xmlns:p14="http://schemas.microsoft.com/office/powerpoint/2010/main" val="2691944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492330A-11B4-6E10-4800-6E7BA9043466}"/>
              </a:ext>
            </a:extLst>
          </p:cNvPr>
          <p:cNvSpPr/>
          <p:nvPr/>
        </p:nvSpPr>
        <p:spPr>
          <a:xfrm>
            <a:off x="0" y="6528619"/>
            <a:ext cx="9144000" cy="3293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latin typeface="Tahoma" panose="020B0604030504040204" pitchFamily="34" charset="0"/>
                <a:ea typeface="Tahoma" panose="020B0604030504040204" pitchFamily="34" charset="0"/>
                <a:cs typeface="Tahoma" panose="020B0604030504040204" pitchFamily="34" charset="0"/>
              </a:rPr>
              <a:t>WABA | SEMAINE MONDIALE DE L’ALLAITEMENT MATERNEL 2022</a:t>
            </a:r>
            <a:endParaRPr lang="en-MY" sz="1800" dirty="0">
              <a:latin typeface="Tahoma" panose="020B0604030504040204" pitchFamily="34" charset="0"/>
              <a:ea typeface="Tahoma" panose="020B0604030504040204" pitchFamily="34" charset="0"/>
              <a:cs typeface="Tahoma" panose="020B0604030504040204" pitchFamily="34" charset="0"/>
            </a:endParaRPr>
          </a:p>
        </p:txBody>
      </p:sp>
      <p:pic>
        <p:nvPicPr>
          <p:cNvPr id="38" name="Picture 37" descr="A picture containing logo&#10;&#10;Description automatically generated">
            <a:extLst>
              <a:ext uri="{FF2B5EF4-FFF2-40B4-BE49-F238E27FC236}">
                <a16:creationId xmlns:a16="http://schemas.microsoft.com/office/drawing/2014/main" id="{339C99B9-3E87-99A6-CD5A-09F9BAB1E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740" y="6263199"/>
            <a:ext cx="451303" cy="594000"/>
          </a:xfrm>
          <a:prstGeom prst="rect">
            <a:avLst/>
          </a:prstGeom>
        </p:spPr>
      </p:pic>
      <p:sp>
        <p:nvSpPr>
          <p:cNvPr id="9" name="Rectangle 8">
            <a:extLst>
              <a:ext uri="{FF2B5EF4-FFF2-40B4-BE49-F238E27FC236}">
                <a16:creationId xmlns:a16="http://schemas.microsoft.com/office/drawing/2014/main" id="{88EF1AF5-C885-47F2-7872-5D8E79CD3730}"/>
              </a:ext>
            </a:extLst>
          </p:cNvPr>
          <p:cNvSpPr/>
          <p:nvPr/>
        </p:nvSpPr>
        <p:spPr>
          <a:xfrm>
            <a:off x="381740" y="520314"/>
            <a:ext cx="8191989" cy="1250592"/>
          </a:xfrm>
          <a:prstGeom prst="rect">
            <a:avLst/>
          </a:prstGeom>
          <a:solidFill>
            <a:schemeClr val="bg1"/>
          </a:solidFill>
          <a:ln w="38100">
            <a:solidFill>
              <a:srgbClr val="8508A8"/>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1" name="Arrow: Pentagon 10">
            <a:extLst>
              <a:ext uri="{FF2B5EF4-FFF2-40B4-BE49-F238E27FC236}">
                <a16:creationId xmlns:a16="http://schemas.microsoft.com/office/drawing/2014/main" id="{56AFA5DB-4B5E-2397-CC60-D674D0BDD8DC}"/>
              </a:ext>
            </a:extLst>
          </p:cNvPr>
          <p:cNvSpPr/>
          <p:nvPr/>
        </p:nvSpPr>
        <p:spPr>
          <a:xfrm>
            <a:off x="381740" y="530946"/>
            <a:ext cx="1456892" cy="1209367"/>
          </a:xfrm>
          <a:prstGeom prst="homePlate">
            <a:avLst>
              <a:gd name="adj" fmla="val 50813"/>
            </a:avLst>
          </a:prstGeom>
          <a:solidFill>
            <a:srgbClr val="8508A8">
              <a:alpha val="30000"/>
            </a:srgbClr>
          </a:solidFill>
          <a:ln w="76200" cmpd="thickThin">
            <a:solidFill>
              <a:srgbClr val="850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2" name="TextBox 11">
            <a:extLst>
              <a:ext uri="{FF2B5EF4-FFF2-40B4-BE49-F238E27FC236}">
                <a16:creationId xmlns:a16="http://schemas.microsoft.com/office/drawing/2014/main" id="{63651CD3-54B9-2A39-952F-BC92EBE712EA}"/>
              </a:ext>
            </a:extLst>
          </p:cNvPr>
          <p:cNvSpPr txBox="1"/>
          <p:nvPr/>
        </p:nvSpPr>
        <p:spPr>
          <a:xfrm>
            <a:off x="1907457" y="521734"/>
            <a:ext cx="6666272" cy="1261884"/>
          </a:xfrm>
          <a:prstGeom prst="rect">
            <a:avLst/>
          </a:prstGeom>
          <a:noFill/>
        </p:spPr>
        <p:txBody>
          <a:bodyPr wrap="square">
            <a:spAutoFit/>
          </a:bodyPr>
          <a:lstStyle/>
          <a:p>
            <a:pPr algn="l"/>
            <a:r>
              <a:rPr lang="fr-FR" sz="1900" b="1" i="0" u="none" strike="noStrike" baseline="0" dirty="0">
                <a:latin typeface="MyriadPro-Black"/>
              </a:rPr>
              <a:t>Pour PROTEGER l'allaitement, </a:t>
            </a:r>
            <a:r>
              <a:rPr lang="fr-FR" sz="1900" i="0" u="none" strike="noStrike" baseline="0" dirty="0">
                <a:latin typeface="MyriadPro-Black"/>
              </a:rPr>
              <a:t>tous les acteurs de la Chaîne chaleureuse doivent être libérés de l'influence commerciale des substituts du lait maternel et des fabricants et distributeurs de biberons.</a:t>
            </a:r>
            <a:endParaRPr lang="en-MY" sz="1900" dirty="0"/>
          </a:p>
        </p:txBody>
      </p:sp>
      <p:sp>
        <p:nvSpPr>
          <p:cNvPr id="13" name="Rectangle 12">
            <a:extLst>
              <a:ext uri="{FF2B5EF4-FFF2-40B4-BE49-F238E27FC236}">
                <a16:creationId xmlns:a16="http://schemas.microsoft.com/office/drawing/2014/main" id="{24B947F0-2413-4F80-9DEF-61B64A2E0A45}"/>
              </a:ext>
            </a:extLst>
          </p:cNvPr>
          <p:cNvSpPr/>
          <p:nvPr/>
        </p:nvSpPr>
        <p:spPr>
          <a:xfrm>
            <a:off x="381740" y="3510115"/>
            <a:ext cx="8191989" cy="1250592"/>
          </a:xfrm>
          <a:prstGeom prst="rect">
            <a:avLst/>
          </a:prstGeom>
          <a:solidFill>
            <a:schemeClr val="bg1"/>
          </a:solidFill>
          <a:ln w="38100">
            <a:solidFill>
              <a:srgbClr val="011552"/>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4" name="Arrow: Pentagon 13">
            <a:extLst>
              <a:ext uri="{FF2B5EF4-FFF2-40B4-BE49-F238E27FC236}">
                <a16:creationId xmlns:a16="http://schemas.microsoft.com/office/drawing/2014/main" id="{79B9A8A6-5B4D-942F-387F-48452F6F9CA7}"/>
              </a:ext>
            </a:extLst>
          </p:cNvPr>
          <p:cNvSpPr/>
          <p:nvPr/>
        </p:nvSpPr>
        <p:spPr>
          <a:xfrm>
            <a:off x="381740" y="3531676"/>
            <a:ext cx="1456892" cy="1209367"/>
          </a:xfrm>
          <a:prstGeom prst="homePlate">
            <a:avLst>
              <a:gd name="adj" fmla="val 50813"/>
            </a:avLst>
          </a:prstGeom>
          <a:solidFill>
            <a:srgbClr val="011552">
              <a:alpha val="25000"/>
            </a:srgbClr>
          </a:solidFill>
          <a:ln w="76200" cmpd="thickThin">
            <a:solidFill>
              <a:srgbClr val="0115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5" name="TextBox 14">
            <a:extLst>
              <a:ext uri="{FF2B5EF4-FFF2-40B4-BE49-F238E27FC236}">
                <a16:creationId xmlns:a16="http://schemas.microsoft.com/office/drawing/2014/main" id="{A6536B2C-0B0E-3DF6-3613-14257D79D08A}"/>
              </a:ext>
            </a:extLst>
          </p:cNvPr>
          <p:cNvSpPr txBox="1"/>
          <p:nvPr/>
        </p:nvSpPr>
        <p:spPr>
          <a:xfrm>
            <a:off x="1907458" y="3626560"/>
            <a:ext cx="6666271" cy="1015663"/>
          </a:xfrm>
          <a:prstGeom prst="rect">
            <a:avLst/>
          </a:prstGeom>
          <a:noFill/>
        </p:spPr>
        <p:txBody>
          <a:bodyPr wrap="square">
            <a:spAutoFit/>
          </a:bodyPr>
          <a:lstStyle/>
          <a:p>
            <a:pPr algn="l"/>
            <a:r>
              <a:rPr lang="fr-FR" sz="2000" b="1" i="0" u="none" strike="noStrike" baseline="0" dirty="0">
                <a:latin typeface="MyriadPro-Black"/>
              </a:rPr>
              <a:t>Pour FAIRE AVANCER la cause de l'allaitement maternel </a:t>
            </a:r>
            <a:r>
              <a:rPr lang="fr-FR" sz="2000" i="0" u="none" strike="noStrike" baseline="0" dirty="0">
                <a:latin typeface="MyriadPro-Black"/>
              </a:rPr>
              <a:t>et atteindre l'objectif mondial en la matière, il faut renforcer les capacités de tous les acteurs de la Chaîne chaleureuse. </a:t>
            </a:r>
            <a:endParaRPr lang="en-MY" sz="2000" dirty="0"/>
          </a:p>
        </p:txBody>
      </p:sp>
      <p:sp>
        <p:nvSpPr>
          <p:cNvPr id="16" name="TextBox 15">
            <a:extLst>
              <a:ext uri="{FF2B5EF4-FFF2-40B4-BE49-F238E27FC236}">
                <a16:creationId xmlns:a16="http://schemas.microsoft.com/office/drawing/2014/main" id="{FAE7F145-D8D4-94EF-21AC-9A1AB595BB10}"/>
              </a:ext>
            </a:extLst>
          </p:cNvPr>
          <p:cNvSpPr txBox="1"/>
          <p:nvPr/>
        </p:nvSpPr>
        <p:spPr>
          <a:xfrm>
            <a:off x="1838632" y="1815994"/>
            <a:ext cx="6735097" cy="1015663"/>
          </a:xfrm>
          <a:prstGeom prst="rect">
            <a:avLst/>
          </a:prstGeom>
          <a:noFill/>
        </p:spPr>
        <p:txBody>
          <a:bodyPr wrap="square">
            <a:spAutoFit/>
          </a:bodyPr>
          <a:lstStyle/>
          <a:p>
            <a:pPr algn="ctr"/>
            <a:r>
              <a:rPr lang="fr-FR" sz="2000" i="0" u="none" strike="noStrike" baseline="0" dirty="0">
                <a:latin typeface="MyriadPro-Bold"/>
              </a:rPr>
              <a:t>Ils doivent être informés des responsabilités qui leur incombent en vertu du Code afin de garantir que les parents prennent des décisions éclairées et impartiales.</a:t>
            </a:r>
            <a:endParaRPr lang="en-MY" sz="2000" dirty="0"/>
          </a:p>
        </p:txBody>
      </p:sp>
      <p:sp>
        <p:nvSpPr>
          <p:cNvPr id="19" name="TextBox 18">
            <a:extLst>
              <a:ext uri="{FF2B5EF4-FFF2-40B4-BE49-F238E27FC236}">
                <a16:creationId xmlns:a16="http://schemas.microsoft.com/office/drawing/2014/main" id="{FFE87753-C172-BB64-E716-D7180D5D72DF}"/>
              </a:ext>
            </a:extLst>
          </p:cNvPr>
          <p:cNvSpPr txBox="1"/>
          <p:nvPr/>
        </p:nvSpPr>
        <p:spPr>
          <a:xfrm>
            <a:off x="1907457" y="4886485"/>
            <a:ext cx="6666272" cy="1015663"/>
          </a:xfrm>
          <a:prstGeom prst="rect">
            <a:avLst/>
          </a:prstGeom>
          <a:noFill/>
        </p:spPr>
        <p:txBody>
          <a:bodyPr wrap="square">
            <a:spAutoFit/>
          </a:bodyPr>
          <a:lstStyle/>
          <a:p>
            <a:pPr algn="ctr"/>
            <a:r>
              <a:rPr lang="fr-FR" sz="2000" i="0" u="none" strike="noStrike" baseline="0" dirty="0">
                <a:latin typeface="MyriadPro-Bold"/>
              </a:rPr>
              <a:t>Les gouvernements et les décideurs doivent investir dans l'éducation et le soutien à l'allaitement maternel afin de créer un environnement propice aux familles avec des bébés.</a:t>
            </a:r>
            <a:endParaRPr lang="en-MY" sz="2000" dirty="0"/>
          </a:p>
        </p:txBody>
      </p:sp>
      <p:pic>
        <p:nvPicPr>
          <p:cNvPr id="5" name="Picture 4" descr="Icon&#10;&#10;Description automatically generated">
            <a:extLst>
              <a:ext uri="{FF2B5EF4-FFF2-40B4-BE49-F238E27FC236}">
                <a16:creationId xmlns:a16="http://schemas.microsoft.com/office/drawing/2014/main" id="{4231D38D-8C85-CCC3-F8B4-58B8DBF74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36" y="578053"/>
            <a:ext cx="1080000" cy="1080000"/>
          </a:xfrm>
          <a:prstGeom prst="rect">
            <a:avLst/>
          </a:prstGeom>
        </p:spPr>
      </p:pic>
      <p:pic>
        <p:nvPicPr>
          <p:cNvPr id="7" name="Picture 6" descr="Icon&#10;&#10;Description automatically generated">
            <a:extLst>
              <a:ext uri="{FF2B5EF4-FFF2-40B4-BE49-F238E27FC236}">
                <a16:creationId xmlns:a16="http://schemas.microsoft.com/office/drawing/2014/main" id="{CC4615D8-DB6E-9278-2D9B-984CB09A6B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236" y="3594466"/>
            <a:ext cx="1080000" cy="1080000"/>
          </a:xfrm>
          <a:prstGeom prst="rect">
            <a:avLst/>
          </a:prstGeom>
        </p:spPr>
      </p:pic>
      <p:pic>
        <p:nvPicPr>
          <p:cNvPr id="20" name="Picture 19" descr="Logo&#10;&#10;Description automatically generated">
            <a:extLst>
              <a:ext uri="{FF2B5EF4-FFF2-40B4-BE49-F238E27FC236}">
                <a16:creationId xmlns:a16="http://schemas.microsoft.com/office/drawing/2014/main" id="{EAD8D3B3-D4EC-0660-8B69-930E5700F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2163" y="6228278"/>
            <a:ext cx="635467" cy="619089"/>
          </a:xfrm>
          <a:prstGeom prst="rect">
            <a:avLst/>
          </a:prstGeom>
        </p:spPr>
      </p:pic>
      <p:pic>
        <p:nvPicPr>
          <p:cNvPr id="21" name="Picture 20" descr="Text&#10;&#10;Description automatically generated">
            <a:extLst>
              <a:ext uri="{FF2B5EF4-FFF2-40B4-BE49-F238E27FC236}">
                <a16:creationId xmlns:a16="http://schemas.microsoft.com/office/drawing/2014/main" id="{B9B16667-339E-FE02-EBD2-027BF2B79C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580" y="1968982"/>
            <a:ext cx="1409877" cy="885600"/>
          </a:xfrm>
          <a:prstGeom prst="rect">
            <a:avLst/>
          </a:prstGeom>
          <a:ln w="57150" cap="sq" cmpd="sng">
            <a:solidFill>
              <a:srgbClr val="C00000"/>
            </a:solidFill>
            <a:prstDash val="sysDot"/>
            <a:miter lim="800000"/>
          </a:ln>
          <a:effectLst>
            <a:innerShdw blurRad="76200">
              <a:srgbClr val="000000"/>
            </a:innerShdw>
          </a:effectLst>
          <a:scene3d>
            <a:camera prst="orthographicFront">
              <a:rot lat="21128836" lon="2072222" rev="247965"/>
            </a:camera>
            <a:lightRig rig="threePt" dir="t"/>
          </a:scene3d>
        </p:spPr>
      </p:pic>
      <p:pic>
        <p:nvPicPr>
          <p:cNvPr id="22" name="Picture 21" descr="Text&#10;&#10;Description automatically generated">
            <a:extLst>
              <a:ext uri="{FF2B5EF4-FFF2-40B4-BE49-F238E27FC236}">
                <a16:creationId xmlns:a16="http://schemas.microsoft.com/office/drawing/2014/main" id="{A82D12AB-3C08-2312-ECDD-704EAAC5E2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748" y="4990282"/>
            <a:ext cx="1409877" cy="885600"/>
          </a:xfrm>
          <a:prstGeom prst="rect">
            <a:avLst/>
          </a:prstGeom>
          <a:ln w="57150" cap="sq" cmpd="sng">
            <a:solidFill>
              <a:srgbClr val="C00000"/>
            </a:solidFill>
            <a:prstDash val="sysDot"/>
            <a:miter lim="800000"/>
          </a:ln>
          <a:effectLst>
            <a:innerShdw blurRad="76200">
              <a:srgbClr val="000000"/>
            </a:innerShdw>
          </a:effectLst>
          <a:scene3d>
            <a:camera prst="orthographicFront">
              <a:rot lat="21128836" lon="2072222" rev="247965"/>
            </a:camera>
            <a:lightRig rig="threePt" dir="t"/>
          </a:scene3d>
        </p:spPr>
      </p:pic>
    </p:spTree>
    <p:extLst>
      <p:ext uri="{BB962C8B-B14F-4D97-AF65-F5344CB8AC3E}">
        <p14:creationId xmlns:p14="http://schemas.microsoft.com/office/powerpoint/2010/main" val="1486807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176403A-3A84-4FCC-ACD2-2FEFE96F75F7}"/>
              </a:ext>
            </a:extLst>
          </p:cNvPr>
          <p:cNvSpPr txBox="1"/>
          <p:nvPr/>
        </p:nvSpPr>
        <p:spPr>
          <a:xfrm>
            <a:off x="116937" y="514106"/>
            <a:ext cx="8910125" cy="5863144"/>
          </a:xfrm>
          <a:prstGeom prst="rect">
            <a:avLst/>
          </a:prstGeom>
          <a:noFill/>
        </p:spPr>
        <p:txBody>
          <a:bodyPr wrap="square">
            <a:spAutoFit/>
          </a:bodyPr>
          <a:lstStyle/>
          <a:p>
            <a:pPr algn="ctr"/>
            <a:r>
              <a:rPr lang="fr-FR" sz="2500" dirty="0">
                <a:solidFill>
                  <a:schemeClr val="bg1"/>
                </a:solidFill>
              </a:rPr>
              <a:t>La désinformation sur la COVID-19 et le marketing effréné de l’industrie des substituts au lait maternel (SLM) comme étant l’option la plus sûre ont effrayé les parents et les ont poussés à donner du lait artificiel.</a:t>
            </a:r>
          </a:p>
          <a:p>
            <a:pPr algn="ctr"/>
            <a:endParaRPr lang="fr-FR" sz="2500" dirty="0">
              <a:solidFill>
                <a:schemeClr val="bg1"/>
              </a:solidFill>
            </a:endParaRPr>
          </a:p>
          <a:p>
            <a:pPr algn="ctr"/>
            <a:r>
              <a:rPr lang="fr-FR" sz="2500" dirty="0">
                <a:solidFill>
                  <a:schemeClr val="bg1"/>
                </a:solidFill>
              </a:rPr>
              <a:t>Le parrainage d’une formation gratuite pour le personnel de santé entrave le soutien à l’allaitement maternel dans le système de santé en donnant des informations trompeuses, en biaisant les attitudes du personnel de santé et en interférant avec l’établissement de l’allaitement maternel.</a:t>
            </a:r>
          </a:p>
          <a:p>
            <a:pPr algn="ctr"/>
            <a:endParaRPr lang="fr-FR" sz="2500" dirty="0">
              <a:solidFill>
                <a:schemeClr val="bg1"/>
              </a:solidFill>
            </a:endParaRPr>
          </a:p>
          <a:p>
            <a:pPr algn="ctr"/>
            <a:r>
              <a:rPr lang="fr-FR" sz="2500" dirty="0">
                <a:solidFill>
                  <a:schemeClr val="bg1"/>
                </a:solidFill>
              </a:rPr>
              <a:t>Veiller au respect du code au sein de l’établissement de santé permettra aux parents de recevoir des informations indépendantes impartiales et de les sensibiliser aux tactiques de l’industrie des substituts du lait maternel.</a:t>
            </a:r>
          </a:p>
        </p:txBody>
      </p:sp>
    </p:spTree>
    <p:extLst>
      <p:ext uri="{BB962C8B-B14F-4D97-AF65-F5344CB8AC3E}">
        <p14:creationId xmlns:p14="http://schemas.microsoft.com/office/powerpoint/2010/main" val="2261786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3F8ECF-2172-4B6B-821F-34E17D6688FD}"/>
              </a:ext>
            </a:extLst>
          </p:cNvPr>
          <p:cNvSpPr/>
          <p:nvPr/>
        </p:nvSpPr>
        <p:spPr>
          <a:xfrm>
            <a:off x="0" y="0"/>
            <a:ext cx="18021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7" name="Picture 16" descr="A picture containing logo&#10;&#10;Description automatically generated">
            <a:extLst>
              <a:ext uri="{FF2B5EF4-FFF2-40B4-BE49-F238E27FC236}">
                <a16:creationId xmlns:a16="http://schemas.microsoft.com/office/drawing/2014/main" id="{F8EC6580-6E38-4A6D-8EA5-1C36847C3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164" y="835775"/>
            <a:ext cx="1317835" cy="1733993"/>
          </a:xfrm>
          <a:prstGeom prst="rect">
            <a:avLst/>
          </a:prstGeom>
        </p:spPr>
      </p:pic>
      <p:sp>
        <p:nvSpPr>
          <p:cNvPr id="18" name="TextBox 17">
            <a:extLst>
              <a:ext uri="{FF2B5EF4-FFF2-40B4-BE49-F238E27FC236}">
                <a16:creationId xmlns:a16="http://schemas.microsoft.com/office/drawing/2014/main" id="{9DD32297-2A47-49A9-B8F7-2A46EBBC97FA}"/>
              </a:ext>
            </a:extLst>
          </p:cNvPr>
          <p:cNvSpPr txBox="1"/>
          <p:nvPr/>
        </p:nvSpPr>
        <p:spPr>
          <a:xfrm>
            <a:off x="1872391" y="182017"/>
            <a:ext cx="7173285" cy="3447098"/>
          </a:xfrm>
          <a:prstGeom prst="rect">
            <a:avLst/>
          </a:prstGeom>
          <a:noFill/>
        </p:spPr>
        <p:txBody>
          <a:bodyPr wrap="square">
            <a:spAutoFit/>
          </a:bodyPr>
          <a:lstStyle/>
          <a:p>
            <a:pPr algn="ctr">
              <a:spcBef>
                <a:spcPts val="1200"/>
              </a:spcBef>
              <a:spcAft>
                <a:spcPts val="1200"/>
              </a:spcAft>
            </a:pPr>
            <a:r>
              <a:rPr lang="fr-FR" sz="2200" dirty="0">
                <a:solidFill>
                  <a:schemeClr val="bg1"/>
                </a:solidFill>
                <a:latin typeface="Tahoma" panose="020B0604030504040204" pitchFamily="34" charset="0"/>
                <a:ea typeface="Tahoma" panose="020B0604030504040204" pitchFamily="34" charset="0"/>
                <a:cs typeface="Tahoma" panose="020B0604030504040204" pitchFamily="34" charset="0"/>
              </a:rPr>
              <a:t>L’Alliance mondiale pour l’allaitement maternel (WABA) a été créée en 1991. WABA est un réseau mondial de personnes et d’organisations qui se consacrent à la protection, à la promotion et au soutien de l’allaitement maternel dans le monde entier.</a:t>
            </a:r>
          </a:p>
          <a:p>
            <a:pPr algn="ctr">
              <a:spcBef>
                <a:spcPts val="1200"/>
              </a:spcBef>
              <a:spcAft>
                <a:spcPts val="1200"/>
              </a:spcAft>
            </a:pPr>
            <a:r>
              <a:rPr lang="fr-FR" sz="2200" dirty="0">
                <a:solidFill>
                  <a:schemeClr val="bg1"/>
                </a:solidFill>
                <a:latin typeface="Tahoma" panose="020B0604030504040204" pitchFamily="34" charset="0"/>
                <a:ea typeface="Tahoma" panose="020B0604030504040204" pitchFamily="34" charset="0"/>
                <a:cs typeface="Tahoma" panose="020B0604030504040204" pitchFamily="34" charset="0"/>
              </a:rPr>
              <a:t>WABA coordonne la campagne internationale de la semaine mondiale de l’allaitement maternel (SMAM) qui vise à informer, ancrer, engager et encourager l’action sur l’allaitement maternel et les questions connexes.</a:t>
            </a:r>
          </a:p>
        </p:txBody>
      </p:sp>
      <p:sp>
        <p:nvSpPr>
          <p:cNvPr id="19" name="TextBox 18">
            <a:extLst>
              <a:ext uri="{FF2B5EF4-FFF2-40B4-BE49-F238E27FC236}">
                <a16:creationId xmlns:a16="http://schemas.microsoft.com/office/drawing/2014/main" id="{FB3FE9F8-328D-4305-B391-526ED7BF8447}"/>
              </a:ext>
            </a:extLst>
          </p:cNvPr>
          <p:cNvSpPr txBox="1"/>
          <p:nvPr/>
        </p:nvSpPr>
        <p:spPr>
          <a:xfrm>
            <a:off x="1880823" y="4006047"/>
            <a:ext cx="7155404" cy="2431435"/>
          </a:xfrm>
          <a:prstGeom prst="rect">
            <a:avLst/>
          </a:prstGeom>
          <a:noFill/>
        </p:spPr>
        <p:txBody>
          <a:bodyPr wrap="square">
            <a:spAutoFit/>
          </a:bodyPr>
          <a:lstStyle/>
          <a:p>
            <a:pPr algn="ctr">
              <a:spcBef>
                <a:spcPts val="1200"/>
              </a:spcBef>
              <a:spcAft>
                <a:spcPts val="1200"/>
              </a:spcAft>
            </a:pPr>
            <a:r>
              <a:rPr lang="fr-FR" sz="2200" dirty="0">
                <a:solidFill>
                  <a:schemeClr val="bg1"/>
                </a:solidFill>
                <a:latin typeface="Tahoma" panose="020B0604030504040204" pitchFamily="34" charset="0"/>
                <a:ea typeface="Tahoma" panose="020B0604030504040204" pitchFamily="34" charset="0"/>
                <a:cs typeface="Tahoma" panose="020B0604030504040204" pitchFamily="34" charset="0"/>
              </a:rPr>
              <a:t>Depuis 2016, nous avons aligné notre campagne SMAM sur les objectifs de développement durable (ODD) des Nations Unies. C’est ce que nous appelons la campagne SMAM-ODD.</a:t>
            </a:r>
          </a:p>
          <a:p>
            <a:pPr algn="ctr">
              <a:spcBef>
                <a:spcPts val="1200"/>
              </a:spcBef>
              <a:spcAft>
                <a:spcPts val="1200"/>
              </a:spcAft>
            </a:pPr>
            <a:r>
              <a:rPr lang="fr-FR" sz="2200" dirty="0">
                <a:solidFill>
                  <a:schemeClr val="bg1"/>
                </a:solidFill>
                <a:latin typeface="Tahoma" panose="020B0604030504040204" pitchFamily="34" charset="0"/>
                <a:ea typeface="Tahoma" panose="020B0604030504040204" pitchFamily="34" charset="0"/>
                <a:cs typeface="Tahoma" panose="020B0604030504040204" pitchFamily="34" charset="0"/>
              </a:rPr>
              <a:t>La semaine mondiale de l’allaitement 2022 (SMAM2022) se concentrera sur le renforcement de cette capacité.</a:t>
            </a:r>
          </a:p>
        </p:txBody>
      </p:sp>
      <p:pic>
        <p:nvPicPr>
          <p:cNvPr id="20" name="Picture 19" descr="Logo&#10;&#10;Description automatically generated">
            <a:extLst>
              <a:ext uri="{FF2B5EF4-FFF2-40B4-BE49-F238E27FC236}">
                <a16:creationId xmlns:a16="http://schemas.microsoft.com/office/drawing/2014/main" id="{2F196712-2D6A-4D2D-894F-C88950BA3F6D}"/>
              </a:ext>
            </a:extLst>
          </p:cNvPr>
          <p:cNvPicPr>
            <a:picLocks noChangeAspect="1"/>
          </p:cNvPicPr>
          <p:nvPr/>
        </p:nvPicPr>
        <p:blipFill rotWithShape="1">
          <a:blip r:embed="rId3">
            <a:extLst>
              <a:ext uri="{28A0092B-C50C-407E-A947-70E740481C1C}">
                <a14:useLocalDpi xmlns:a14="http://schemas.microsoft.com/office/drawing/2010/main" val="0"/>
              </a:ext>
            </a:extLst>
          </a:blip>
          <a:srcRect l="10802" r="8605"/>
          <a:stretch/>
        </p:blipFill>
        <p:spPr>
          <a:xfrm>
            <a:off x="115010" y="4146190"/>
            <a:ext cx="1572145" cy="1733993"/>
          </a:xfrm>
          <a:prstGeom prst="rect">
            <a:avLst/>
          </a:prstGeom>
        </p:spPr>
      </p:pic>
    </p:spTree>
    <p:extLst>
      <p:ext uri="{BB962C8B-B14F-4D97-AF65-F5344CB8AC3E}">
        <p14:creationId xmlns:p14="http://schemas.microsoft.com/office/powerpoint/2010/main" val="1041491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9AC4BD-7B86-4971-89AC-2C1CC8DB5FBB}"/>
              </a:ext>
            </a:extLst>
          </p:cNvPr>
          <p:cNvSpPr txBox="1"/>
          <p:nvPr/>
        </p:nvSpPr>
        <p:spPr>
          <a:xfrm>
            <a:off x="245806" y="271408"/>
            <a:ext cx="8672052" cy="4647426"/>
          </a:xfrm>
          <a:prstGeom prst="rect">
            <a:avLst/>
          </a:prstGeom>
          <a:noFill/>
        </p:spPr>
        <p:txBody>
          <a:bodyPr wrap="square">
            <a:spAutoFit/>
          </a:bodyPr>
          <a:lstStyle/>
          <a:p>
            <a:pPr algn="ctr" rtl="0">
              <a:spcBef>
                <a:spcPts val="600"/>
              </a:spcBef>
              <a:spcAft>
                <a:spcPts val="2400"/>
              </a:spcAft>
            </a:pPr>
            <a:r>
              <a:rPr lang="en-US" sz="4000" b="1" i="0" u="sng" dirty="0">
                <a:solidFill>
                  <a:schemeClr val="bg1"/>
                </a:solidFill>
                <a:effectLst/>
              </a:rPr>
              <a:t>REJOIGNEZ LA CAMPAGNE #WBW2022:</a:t>
            </a:r>
            <a:endParaRPr lang="en-US" sz="4000" b="1" u="sng" dirty="0">
              <a:solidFill>
                <a:schemeClr val="bg1"/>
              </a:solidFill>
              <a:effectLst/>
            </a:endParaRPr>
          </a:p>
          <a:p>
            <a:pPr marL="457200" indent="-457200" algn="just" rtl="0" fontAlgn="base">
              <a:spcBef>
                <a:spcPts val="0"/>
              </a:spcBef>
              <a:spcAft>
                <a:spcPts val="800"/>
              </a:spcAft>
              <a:buClr>
                <a:schemeClr val="bg1"/>
              </a:buClr>
              <a:buFont typeface="+mj-lt"/>
              <a:buAutoNum type="arabicPeriod"/>
            </a:pPr>
            <a:r>
              <a:rPr lang="en-US" sz="2400" b="0" i="0" u="sng" strike="noStrike" dirty="0" err="1">
                <a:solidFill>
                  <a:srgbClr val="66FFFF"/>
                </a:solidFill>
                <a:effectLst/>
              </a:rPr>
              <a:t>Engagez-vous</a:t>
            </a:r>
            <a:r>
              <a:rPr lang="en-US" sz="2400" b="0" i="0" u="none" strike="noStrike" dirty="0">
                <a:solidFill>
                  <a:schemeClr val="bg1"/>
                </a:solidFill>
                <a:effectLst/>
              </a:rPr>
              <a:t> et </a:t>
            </a:r>
            <a:r>
              <a:rPr lang="en-US" sz="2400" u="sng" dirty="0" err="1">
                <a:solidFill>
                  <a:srgbClr val="66FFFF"/>
                </a:solidFill>
              </a:rPr>
              <a:t>déclarez</a:t>
            </a:r>
            <a:r>
              <a:rPr lang="en-US" sz="2400" b="0" i="0" u="none" strike="noStrike" dirty="0">
                <a:solidFill>
                  <a:schemeClr val="bg1"/>
                </a:solidFill>
                <a:effectLst/>
              </a:rPr>
              <a:t> </a:t>
            </a:r>
            <a:r>
              <a:rPr lang="fr-FR" sz="2400" b="0" i="0" u="none" strike="noStrike" dirty="0">
                <a:solidFill>
                  <a:schemeClr val="bg1"/>
                </a:solidFill>
                <a:effectLst/>
              </a:rPr>
              <a:t>vos activités (physiques et / ou virtuelles) pendant la #WBW2022</a:t>
            </a:r>
            <a:endParaRPr lang="en-US" sz="2400" b="0" i="0" u="none" strike="noStrike" dirty="0">
              <a:solidFill>
                <a:schemeClr val="bg1"/>
              </a:solidFill>
              <a:effectLst/>
            </a:endParaRPr>
          </a:p>
          <a:p>
            <a:pPr marL="457200" indent="-457200" algn="just" rtl="0" fontAlgn="base">
              <a:spcBef>
                <a:spcPts val="0"/>
              </a:spcBef>
              <a:spcAft>
                <a:spcPts val="800"/>
              </a:spcAft>
              <a:buFont typeface="+mj-lt"/>
              <a:buAutoNum type="arabicPeriod"/>
            </a:pPr>
            <a:r>
              <a:rPr lang="fr-FR" sz="2400" b="0" i="0" u="none" strike="noStrike" dirty="0">
                <a:solidFill>
                  <a:schemeClr val="bg1"/>
                </a:solidFill>
                <a:effectLst/>
              </a:rPr>
              <a:t>Participez à l’événement Ask Me Anything (demandez-moi n’importe quoi) de la #WBW2022</a:t>
            </a:r>
            <a:endParaRPr lang="en-US" sz="2400" b="0" i="0" u="none" strike="noStrike" dirty="0">
              <a:solidFill>
                <a:schemeClr val="bg1"/>
              </a:solidFill>
              <a:effectLst/>
            </a:endParaRPr>
          </a:p>
          <a:p>
            <a:pPr marL="457200" indent="-457200" algn="just" rtl="0" fontAlgn="base">
              <a:spcBef>
                <a:spcPts val="0"/>
              </a:spcBef>
              <a:spcAft>
                <a:spcPts val="800"/>
              </a:spcAft>
              <a:buFont typeface="+mj-lt"/>
              <a:buAutoNum type="arabicPeriod"/>
            </a:pPr>
            <a:r>
              <a:rPr lang="en-US" sz="2400" b="0" i="0" u="none" strike="noStrike" dirty="0">
                <a:solidFill>
                  <a:schemeClr val="bg1"/>
                </a:solidFill>
                <a:effectLst/>
              </a:rPr>
              <a:t>Suivez le </a:t>
            </a:r>
            <a:r>
              <a:rPr lang="en-US" sz="2400" b="0" i="0" u="sng" strike="noStrike" dirty="0">
                <a:solidFill>
                  <a:srgbClr val="66FFFF"/>
                </a:solidFill>
                <a:effectLst/>
              </a:rPr>
              <a:t>site de la SMAM</a:t>
            </a:r>
            <a:r>
              <a:rPr lang="en-US" sz="2400" b="0" i="0" u="none" strike="noStrike" dirty="0">
                <a:solidFill>
                  <a:schemeClr val="bg1"/>
                </a:solidFill>
                <a:effectLst/>
              </a:rPr>
              <a:t> </a:t>
            </a:r>
            <a:r>
              <a:rPr lang="fr-FR" sz="2400" b="0" i="0" u="none" strike="noStrike" dirty="0">
                <a:solidFill>
                  <a:schemeClr val="bg1"/>
                </a:solidFill>
                <a:effectLst/>
              </a:rPr>
              <a:t>et tous les autres médias sociaux</a:t>
            </a:r>
            <a:r>
              <a:rPr lang="en-US" sz="2400" b="0" i="0" u="none" strike="noStrike" dirty="0">
                <a:solidFill>
                  <a:schemeClr val="bg1"/>
                </a:solidFill>
                <a:effectLst/>
              </a:rPr>
              <a:t> (</a:t>
            </a:r>
            <a:r>
              <a:rPr lang="en-US" sz="2400" b="0" i="0" u="sng" strike="noStrike" dirty="0">
                <a:solidFill>
                  <a:srgbClr val="66FFFF"/>
                </a:solidFill>
                <a:effectLst/>
                <a:hlinkClick r:id="rId2">
                  <a:extLst>
                    <a:ext uri="{A12FA001-AC4F-418D-AE19-62706E023703}">
                      <ahyp:hlinkClr xmlns:ahyp="http://schemas.microsoft.com/office/drawing/2018/hyperlinkcolor" val="tx"/>
                    </a:ext>
                  </a:extLst>
                </a:hlinkClick>
              </a:rPr>
              <a:t>Facebook</a:t>
            </a:r>
            <a:r>
              <a:rPr lang="en-US" sz="2400" b="0" i="0" u="none" strike="noStrike" dirty="0">
                <a:solidFill>
                  <a:schemeClr val="bg1"/>
                </a:solidFill>
                <a:effectLst/>
              </a:rPr>
              <a:t>, </a:t>
            </a:r>
            <a:r>
              <a:rPr lang="en-US" sz="2400" b="0" i="0" u="sng" strike="noStrike" dirty="0">
                <a:solidFill>
                  <a:srgbClr val="66FFFF"/>
                </a:solidFill>
                <a:effectLst/>
                <a:hlinkClick r:id="rId3">
                  <a:extLst>
                    <a:ext uri="{A12FA001-AC4F-418D-AE19-62706E023703}">
                      <ahyp:hlinkClr xmlns:ahyp="http://schemas.microsoft.com/office/drawing/2018/hyperlinkcolor" val="tx"/>
                    </a:ext>
                  </a:extLst>
                </a:hlinkClick>
              </a:rPr>
              <a:t>Twitter</a:t>
            </a:r>
            <a:r>
              <a:rPr lang="en-US" sz="2400" b="0" i="0" u="none" strike="noStrike" dirty="0">
                <a:solidFill>
                  <a:schemeClr val="bg1"/>
                </a:solidFill>
                <a:effectLst/>
              </a:rPr>
              <a:t> et </a:t>
            </a:r>
            <a:r>
              <a:rPr lang="en-US" sz="2400" b="0" i="0" u="sng" strike="noStrike" dirty="0">
                <a:solidFill>
                  <a:srgbClr val="66FFFF"/>
                </a:solidFill>
                <a:effectLst/>
                <a:hlinkClick r:id="rId4">
                  <a:extLst>
                    <a:ext uri="{A12FA001-AC4F-418D-AE19-62706E023703}">
                      <ahyp:hlinkClr xmlns:ahyp="http://schemas.microsoft.com/office/drawing/2018/hyperlinkcolor" val="tx"/>
                    </a:ext>
                  </a:extLst>
                </a:hlinkClick>
              </a:rPr>
              <a:t>Instagram</a:t>
            </a:r>
            <a:r>
              <a:rPr lang="en-US" sz="2400" b="0" i="0" u="none" strike="noStrike" dirty="0">
                <a:solidFill>
                  <a:schemeClr val="bg1"/>
                </a:solidFill>
                <a:effectLst/>
              </a:rPr>
              <a:t>) </a:t>
            </a:r>
            <a:r>
              <a:rPr lang="fr-FR" sz="2400" b="0" i="0" u="none" strike="noStrike" dirty="0">
                <a:solidFill>
                  <a:schemeClr val="bg1"/>
                </a:solidFill>
                <a:effectLst/>
              </a:rPr>
              <a:t>pour plus d’idées d’activités et de mises à jour</a:t>
            </a:r>
            <a:endParaRPr lang="en-US" sz="2400" b="0" i="0" u="none" strike="noStrike" dirty="0">
              <a:solidFill>
                <a:schemeClr val="bg1"/>
              </a:solidFill>
              <a:effectLst/>
            </a:endParaRPr>
          </a:p>
          <a:p>
            <a:pPr marL="457200" indent="-457200" algn="just" rtl="0" fontAlgn="base">
              <a:spcBef>
                <a:spcPts val="0"/>
              </a:spcBef>
              <a:spcAft>
                <a:spcPts val="800"/>
              </a:spcAft>
              <a:buFont typeface="+mj-lt"/>
              <a:buAutoNum type="arabicPeriod"/>
            </a:pPr>
            <a:r>
              <a:rPr lang="fr-FR" sz="2400" b="0" i="0" u="none" strike="noStrike" dirty="0">
                <a:solidFill>
                  <a:schemeClr val="bg1"/>
                </a:solidFill>
                <a:effectLst/>
              </a:rPr>
              <a:t>Utilisez les hashtags de notre campagne dans vos publications sur les médias sociaux :</a:t>
            </a:r>
            <a:endParaRPr lang="en-US" sz="2400" b="0" i="0" u="none" strike="noStrike" dirty="0">
              <a:solidFill>
                <a:schemeClr val="bg1"/>
              </a:solidFill>
              <a:effectLst/>
            </a:endParaRPr>
          </a:p>
        </p:txBody>
      </p:sp>
      <p:sp>
        <p:nvSpPr>
          <p:cNvPr id="2" name="TextBox 1">
            <a:extLst>
              <a:ext uri="{FF2B5EF4-FFF2-40B4-BE49-F238E27FC236}">
                <a16:creationId xmlns:a16="http://schemas.microsoft.com/office/drawing/2014/main" id="{982EBCE1-F590-36EC-B02F-08BCCDB5A262}"/>
              </a:ext>
            </a:extLst>
          </p:cNvPr>
          <p:cNvSpPr txBox="1"/>
          <p:nvPr/>
        </p:nvSpPr>
        <p:spPr>
          <a:xfrm>
            <a:off x="837746" y="4957144"/>
            <a:ext cx="2458065" cy="1508105"/>
          </a:xfrm>
          <a:prstGeom prst="rect">
            <a:avLst/>
          </a:prstGeom>
          <a:noFill/>
        </p:spPr>
        <p:txBody>
          <a:bodyPr wrap="square" rtlCol="0">
            <a:spAutoFit/>
          </a:bodyPr>
          <a:lstStyle/>
          <a:p>
            <a:r>
              <a:rPr lang="en-US" sz="2300" b="0" i="0" u="none" strike="noStrike" dirty="0">
                <a:solidFill>
                  <a:schemeClr val="bg1"/>
                </a:solidFill>
                <a:effectLst/>
              </a:rPr>
              <a:t>#WBW2022 </a:t>
            </a:r>
          </a:p>
          <a:p>
            <a:r>
              <a:rPr lang="en-US" sz="2300" b="0" i="0" u="none" strike="noStrike" dirty="0">
                <a:solidFill>
                  <a:schemeClr val="bg1"/>
                </a:solidFill>
                <a:effectLst/>
              </a:rPr>
              <a:t>#WABA </a:t>
            </a:r>
          </a:p>
          <a:p>
            <a:r>
              <a:rPr lang="en-US" sz="2300" b="0" i="0" u="none" strike="noStrike" dirty="0">
                <a:solidFill>
                  <a:schemeClr val="bg1"/>
                </a:solidFill>
                <a:effectLst/>
              </a:rPr>
              <a:t>#allaitement</a:t>
            </a:r>
          </a:p>
          <a:p>
            <a:r>
              <a:rPr lang="en-US" sz="2300" b="0" i="0" u="none" strike="noStrike" dirty="0">
                <a:solidFill>
                  <a:schemeClr val="bg1"/>
                </a:solidFill>
                <a:effectLst/>
              </a:rPr>
              <a:t>#ODD</a:t>
            </a:r>
          </a:p>
        </p:txBody>
      </p:sp>
      <p:sp>
        <p:nvSpPr>
          <p:cNvPr id="5" name="TextBox 4">
            <a:extLst>
              <a:ext uri="{FF2B5EF4-FFF2-40B4-BE49-F238E27FC236}">
                <a16:creationId xmlns:a16="http://schemas.microsoft.com/office/drawing/2014/main" id="{219F13E7-0990-53B9-FEF7-C816CA650E1F}"/>
              </a:ext>
            </a:extLst>
          </p:cNvPr>
          <p:cNvSpPr txBox="1"/>
          <p:nvPr/>
        </p:nvSpPr>
        <p:spPr>
          <a:xfrm>
            <a:off x="3903406" y="4967998"/>
            <a:ext cx="4080387" cy="1508105"/>
          </a:xfrm>
          <a:prstGeom prst="rect">
            <a:avLst/>
          </a:prstGeom>
          <a:noFill/>
        </p:spPr>
        <p:txBody>
          <a:bodyPr wrap="square" rtlCol="0">
            <a:spAutoFit/>
          </a:bodyPr>
          <a:lstStyle/>
          <a:p>
            <a:r>
              <a:rPr lang="en-US" sz="2300" b="0" i="0" u="none" strike="noStrike" dirty="0">
                <a:solidFill>
                  <a:schemeClr val="bg1"/>
                </a:solidFill>
                <a:effectLst/>
              </a:rPr>
              <a:t>#worldbreastfeedingweek2022</a:t>
            </a:r>
          </a:p>
          <a:p>
            <a:r>
              <a:rPr lang="en-US" sz="2300" b="0" i="0" u="none" strike="noStrike" dirty="0">
                <a:solidFill>
                  <a:schemeClr val="bg1"/>
                </a:solidFill>
                <a:effectLst/>
              </a:rPr>
              <a:t>#stepupforbreastfeeding </a:t>
            </a:r>
          </a:p>
          <a:p>
            <a:r>
              <a:rPr lang="en-US" sz="2300" b="0" i="0" u="none" strike="noStrike" dirty="0">
                <a:solidFill>
                  <a:schemeClr val="bg1"/>
                </a:solidFill>
                <a:effectLst/>
              </a:rPr>
              <a:t>#educateandsupport</a:t>
            </a:r>
          </a:p>
          <a:p>
            <a:r>
              <a:rPr lang="en-US" sz="2300" b="0" i="0" u="none" strike="noStrike" dirty="0">
                <a:solidFill>
                  <a:schemeClr val="bg1"/>
                </a:solidFill>
                <a:effectLst/>
              </a:rPr>
              <a:t>#WarmChain </a:t>
            </a:r>
          </a:p>
        </p:txBody>
      </p:sp>
    </p:spTree>
    <p:extLst>
      <p:ext uri="{BB962C8B-B14F-4D97-AF65-F5344CB8AC3E}">
        <p14:creationId xmlns:p14="http://schemas.microsoft.com/office/powerpoint/2010/main" val="3201285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1DA7EE-D280-4217-8DFA-889E2FCB255E}"/>
              </a:ext>
            </a:extLst>
          </p:cNvPr>
          <p:cNvSpPr txBox="1"/>
          <p:nvPr/>
        </p:nvSpPr>
        <p:spPr>
          <a:xfrm>
            <a:off x="3150215" y="1222848"/>
            <a:ext cx="5924959" cy="3308598"/>
          </a:xfrm>
          <a:prstGeom prst="rect">
            <a:avLst/>
          </a:prstGeom>
          <a:noFill/>
        </p:spPr>
        <p:txBody>
          <a:bodyPr wrap="square">
            <a:spAutoFit/>
          </a:bodyPr>
          <a:lstStyle/>
          <a:p>
            <a:pPr>
              <a:spcBef>
                <a:spcPts val="600"/>
              </a:spcBef>
              <a:spcAft>
                <a:spcPts val="600"/>
              </a:spcAft>
            </a:pPr>
            <a:r>
              <a:rPr lang="fr-FR" sz="1900" dirty="0">
                <a:solidFill>
                  <a:schemeClr val="bg1"/>
                </a:solidFill>
                <a:latin typeface="Tahoma" panose="020B0604030504040204" pitchFamily="34" charset="0"/>
                <a:ea typeface="Tahoma" panose="020B0604030504040204" pitchFamily="34" charset="0"/>
                <a:cs typeface="Tahoma" panose="020B0604030504040204" pitchFamily="34" charset="0"/>
              </a:rPr>
              <a:t>#WBW2022 se concentre sur la consolidation des capacités des acteurs qui ont à protéger, promouvoir et soutenir l’allaitement maternel à différents niveaux de la société. Ces acteurs constituent la « chaîne chaude » de soutien à l’allaitement. Les publics cibles, notamment les gouvernements, les systèmes de santé, les lieux de travail et les communautés, seront informés, éduqués et habilités à renforcer leur capacité à fournir et à maintenir des environnements favorables à l’allaitement pour les familles dans le monde au lendemain de la pandémie.</a:t>
            </a:r>
            <a:endParaRPr lang="en-US" sz="19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21B7A1FC-5C4E-489A-81D6-44940274F11C}"/>
              </a:ext>
            </a:extLst>
          </p:cNvPr>
          <p:cNvSpPr txBox="1"/>
          <p:nvPr/>
        </p:nvSpPr>
        <p:spPr>
          <a:xfrm>
            <a:off x="222947" y="4915172"/>
            <a:ext cx="8852227" cy="1554272"/>
          </a:xfrm>
          <a:prstGeom prst="rect">
            <a:avLst/>
          </a:prstGeom>
          <a:noFill/>
        </p:spPr>
        <p:txBody>
          <a:bodyPr wrap="square">
            <a:spAutoFit/>
          </a:bodyPr>
          <a:lstStyle/>
          <a:p>
            <a:pPr algn="ctr">
              <a:spcBef>
                <a:spcPts val="600"/>
              </a:spcBef>
              <a:spcAft>
                <a:spcPts val="600"/>
              </a:spcAft>
            </a:pPr>
            <a:r>
              <a:rPr lang="fr-FR" sz="1900" dirty="0">
                <a:solidFill>
                  <a:schemeClr val="bg1"/>
                </a:solidFill>
                <a:latin typeface="Tahoma" panose="020B0604030504040204" pitchFamily="34" charset="0"/>
                <a:ea typeface="Tahoma" panose="020B0604030504040204" pitchFamily="34" charset="0"/>
                <a:cs typeface="Tahoma" panose="020B0604030504040204" pitchFamily="34" charset="0"/>
              </a:rPr>
              <a:t>L’éducation et la transformation des systèmes existants, étayées par des politiques nationales fondées sur des données probantes, permettront de mettre en place des établissements de santé et des communautés et lieux de travail favorables à l’allaitement, et de rétablir et améliorer les taux d’allaitement maternel, la nutrition et la santé à court et à long terme.</a:t>
            </a:r>
            <a:endParaRPr lang="en-MY" sz="19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7D2AC4A9-AB20-487F-9A85-EDDD9ACE5634}"/>
              </a:ext>
            </a:extLst>
          </p:cNvPr>
          <p:cNvSpPr txBox="1"/>
          <p:nvPr/>
        </p:nvSpPr>
        <p:spPr>
          <a:xfrm>
            <a:off x="2921534" y="152096"/>
            <a:ext cx="2919033" cy="878889"/>
          </a:xfrm>
          <a:prstGeom prst="rect">
            <a:avLst/>
          </a:prstGeom>
        </p:spPr>
        <p:txBody>
          <a:bodyPr vert="horz" lIns="91440" tIns="45720" rIns="91440" bIns="45720" rtlCol="0" anchor="ctr">
            <a:normAutofit/>
          </a:bodyPr>
          <a:lstStyle/>
          <a:p>
            <a:pPr algn="ctr" defTabSz="914400">
              <a:lnSpc>
                <a:spcPct val="90000"/>
              </a:lnSpc>
              <a:spcBef>
                <a:spcPct val="0"/>
              </a:spcBef>
              <a:spcAft>
                <a:spcPts val="800"/>
              </a:spcAft>
            </a:pPr>
            <a:r>
              <a:rPr lang="en-US" sz="3200" b="1" i="0" u="sng" dirty="0">
                <a:solidFill>
                  <a:schemeClr val="bg1"/>
                </a:solidFill>
                <a:effectLst/>
                <a:latin typeface="Tahoma" panose="020B0604030504040204" pitchFamily="34" charset="0"/>
                <a:ea typeface="Tahoma" panose="020B0604030504040204" pitchFamily="34" charset="0"/>
                <a:cs typeface="Tahoma" panose="020B0604030504040204" pitchFamily="34" charset="0"/>
              </a:rPr>
              <a:t>#WBW2022</a:t>
            </a:r>
            <a:endParaRPr lang="en-US" sz="3200" b="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3" name="Picture 2" descr="Logo&#10;&#10;Description automatically generated">
            <a:extLst>
              <a:ext uri="{FF2B5EF4-FFF2-40B4-BE49-F238E27FC236}">
                <a16:creationId xmlns:a16="http://schemas.microsoft.com/office/drawing/2014/main" id="{B9820F8A-BB95-21C3-EDEB-81DD522FF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947" y="1333366"/>
            <a:ext cx="2698587" cy="2629036"/>
          </a:xfrm>
          <a:prstGeom prst="rect">
            <a:avLst/>
          </a:prstGeom>
        </p:spPr>
      </p:pic>
    </p:spTree>
    <p:extLst>
      <p:ext uri="{BB962C8B-B14F-4D97-AF65-F5344CB8AC3E}">
        <p14:creationId xmlns:p14="http://schemas.microsoft.com/office/powerpoint/2010/main" val="1754506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A698F97-4C4D-4CC2-BA2F-0228EEB41A2B}"/>
              </a:ext>
            </a:extLst>
          </p:cNvPr>
          <p:cNvSpPr txBox="1"/>
          <p:nvPr/>
        </p:nvSpPr>
        <p:spPr>
          <a:xfrm>
            <a:off x="127819" y="2658998"/>
            <a:ext cx="4168877" cy="1200329"/>
          </a:xfrm>
          <a:prstGeom prst="rect">
            <a:avLst/>
          </a:prstGeom>
          <a:noFill/>
        </p:spPr>
        <p:txBody>
          <a:bodyPr wrap="square">
            <a:spAutoFit/>
          </a:bodyPr>
          <a:lstStyle/>
          <a:p>
            <a:pPr algn="ctr"/>
            <a:r>
              <a:rPr lang="en-US" b="1" dirty="0"/>
              <a:t>INFORMER</a:t>
            </a:r>
          </a:p>
          <a:p>
            <a:pPr algn="ctr"/>
            <a:r>
              <a:rPr lang="fr-FR" dirty="0"/>
              <a:t>les gens sur leur rôle dans le renforcement de la chaîne chaude de soutien à l’allaitement maternel</a:t>
            </a:r>
            <a:endParaRPr lang="en-MY" dirty="0"/>
          </a:p>
        </p:txBody>
      </p:sp>
      <p:sp>
        <p:nvSpPr>
          <p:cNvPr id="15" name="TextBox 14">
            <a:extLst>
              <a:ext uri="{FF2B5EF4-FFF2-40B4-BE49-F238E27FC236}">
                <a16:creationId xmlns:a16="http://schemas.microsoft.com/office/drawing/2014/main" id="{44D6D7A9-5B93-4B23-BDBA-8F8524EBFE64}"/>
              </a:ext>
            </a:extLst>
          </p:cNvPr>
          <p:cNvSpPr txBox="1"/>
          <p:nvPr/>
        </p:nvSpPr>
        <p:spPr>
          <a:xfrm>
            <a:off x="4572001" y="2658998"/>
            <a:ext cx="4375354" cy="1200329"/>
          </a:xfrm>
          <a:prstGeom prst="rect">
            <a:avLst/>
          </a:prstGeom>
          <a:noFill/>
        </p:spPr>
        <p:txBody>
          <a:bodyPr wrap="square">
            <a:spAutoFit/>
          </a:bodyPr>
          <a:lstStyle/>
          <a:p>
            <a:pPr algn="ctr"/>
            <a:r>
              <a:rPr lang="en-US" b="1" dirty="0"/>
              <a:t>ANCRER</a:t>
            </a:r>
            <a:r>
              <a:rPr lang="en-US" dirty="0"/>
              <a:t> </a:t>
            </a:r>
          </a:p>
          <a:p>
            <a:pPr algn="ctr"/>
            <a:r>
              <a:rPr lang="fr-FR" sz="1800" b="0" i="0" u="none" strike="noStrike" baseline="0" dirty="0">
                <a:latin typeface="MyriadPro-Regular"/>
              </a:rPr>
              <a:t>l’allaitement maternel comme élément d’une bonne nutrition, de la sécurité alimentaire et de la réduction des inégalités</a:t>
            </a:r>
            <a:endParaRPr lang="en-MY" dirty="0"/>
          </a:p>
        </p:txBody>
      </p:sp>
      <p:sp>
        <p:nvSpPr>
          <p:cNvPr id="17" name="TextBox 16">
            <a:extLst>
              <a:ext uri="{FF2B5EF4-FFF2-40B4-BE49-F238E27FC236}">
                <a16:creationId xmlns:a16="http://schemas.microsoft.com/office/drawing/2014/main" id="{C8E9249B-8B00-489F-8515-FF0D7DFBDA8A}"/>
              </a:ext>
            </a:extLst>
          </p:cNvPr>
          <p:cNvSpPr txBox="1"/>
          <p:nvPr/>
        </p:nvSpPr>
        <p:spPr>
          <a:xfrm>
            <a:off x="127819" y="5509877"/>
            <a:ext cx="4168877" cy="1200329"/>
          </a:xfrm>
          <a:prstGeom prst="rect">
            <a:avLst/>
          </a:prstGeom>
          <a:noFill/>
        </p:spPr>
        <p:txBody>
          <a:bodyPr wrap="square">
            <a:spAutoFit/>
          </a:bodyPr>
          <a:lstStyle/>
          <a:p>
            <a:pPr algn="ctr"/>
            <a:r>
              <a:rPr lang="en-US" b="1" dirty="0"/>
              <a:t>S’ENGAGER</a:t>
            </a:r>
          </a:p>
          <a:p>
            <a:pPr algn="ctr"/>
            <a:r>
              <a:rPr lang="fr-FR" sz="1800" b="0" i="0" u="none" strike="noStrike" baseline="0" dirty="0">
                <a:latin typeface="MyriadPro-Regular"/>
              </a:rPr>
              <a:t>auprès des personnes et des organisations tout au long de la chaîne chaude de soutien à l’allaitement maternel</a:t>
            </a:r>
            <a:endParaRPr lang="en-MY" dirty="0"/>
          </a:p>
        </p:txBody>
      </p:sp>
      <p:sp>
        <p:nvSpPr>
          <p:cNvPr id="18" name="TextBox 17">
            <a:extLst>
              <a:ext uri="{FF2B5EF4-FFF2-40B4-BE49-F238E27FC236}">
                <a16:creationId xmlns:a16="http://schemas.microsoft.com/office/drawing/2014/main" id="{B1EADB01-10A1-4AB8-BE78-FA660CE085D8}"/>
              </a:ext>
            </a:extLst>
          </p:cNvPr>
          <p:cNvSpPr txBox="1"/>
          <p:nvPr/>
        </p:nvSpPr>
        <p:spPr>
          <a:xfrm>
            <a:off x="4847305" y="5501744"/>
            <a:ext cx="4100049" cy="1200329"/>
          </a:xfrm>
          <a:prstGeom prst="rect">
            <a:avLst/>
          </a:prstGeom>
          <a:noFill/>
        </p:spPr>
        <p:txBody>
          <a:bodyPr wrap="square">
            <a:spAutoFit/>
          </a:bodyPr>
          <a:lstStyle/>
          <a:p>
            <a:pPr algn="ctr"/>
            <a:r>
              <a:rPr lang="en-US" b="1" dirty="0"/>
              <a:t>GALVANISER</a:t>
            </a:r>
            <a:r>
              <a:rPr lang="en-US" dirty="0"/>
              <a:t> </a:t>
            </a:r>
          </a:p>
          <a:p>
            <a:pPr algn="ctr"/>
            <a:r>
              <a:rPr lang="fr-FR" sz="1800" b="0" i="0" u="none" strike="noStrike" baseline="0" dirty="0">
                <a:latin typeface="MyriadPro-Regular"/>
              </a:rPr>
              <a:t>l’action sur le renforcement des capacités des acteurs et des systèmes pour un changement transformationnel</a:t>
            </a:r>
            <a:endParaRPr lang="en-MY" dirty="0"/>
          </a:p>
        </p:txBody>
      </p:sp>
      <p:pic>
        <p:nvPicPr>
          <p:cNvPr id="3" name="Picture 2" descr="A picture containing graphical user interface&#10;&#10;Description automatically generated">
            <a:extLst>
              <a:ext uri="{FF2B5EF4-FFF2-40B4-BE49-F238E27FC236}">
                <a16:creationId xmlns:a16="http://schemas.microsoft.com/office/drawing/2014/main" id="{D297BC61-E8A3-03AC-01CC-B9DB5418DAFA}"/>
              </a:ext>
            </a:extLst>
          </p:cNvPr>
          <p:cNvPicPr>
            <a:picLocks/>
          </p:cNvPicPr>
          <p:nvPr/>
        </p:nvPicPr>
        <p:blipFill rotWithShape="1">
          <a:blip r:embed="rId2">
            <a:extLst>
              <a:ext uri="{28A0092B-C50C-407E-A947-70E740481C1C}">
                <a14:useLocalDpi xmlns:a14="http://schemas.microsoft.com/office/drawing/2010/main" val="0"/>
              </a:ext>
            </a:extLst>
          </a:blip>
          <a:srcRect l="9418" t="21930" r="80494" b="48248"/>
          <a:stretch/>
        </p:blipFill>
        <p:spPr>
          <a:xfrm>
            <a:off x="1432340" y="1037749"/>
            <a:ext cx="1620000" cy="1620000"/>
          </a:xfrm>
          <a:prstGeom prst="ellipse">
            <a:avLst/>
          </a:prstGeom>
        </p:spPr>
      </p:pic>
      <p:pic>
        <p:nvPicPr>
          <p:cNvPr id="14" name="Picture 13" descr="A picture containing graphical user interface&#10;&#10;Description automatically generated">
            <a:extLst>
              <a:ext uri="{FF2B5EF4-FFF2-40B4-BE49-F238E27FC236}">
                <a16:creationId xmlns:a16="http://schemas.microsoft.com/office/drawing/2014/main" id="{5E7AAE91-C2A6-91C8-14E4-A7879714D078}"/>
              </a:ext>
            </a:extLst>
          </p:cNvPr>
          <p:cNvPicPr>
            <a:picLocks noChangeAspect="1"/>
          </p:cNvPicPr>
          <p:nvPr/>
        </p:nvPicPr>
        <p:blipFill rotWithShape="1">
          <a:blip r:embed="rId2">
            <a:extLst>
              <a:ext uri="{28A0092B-C50C-407E-A947-70E740481C1C}">
                <a14:useLocalDpi xmlns:a14="http://schemas.microsoft.com/office/drawing/2010/main" val="0"/>
              </a:ext>
            </a:extLst>
          </a:blip>
          <a:srcRect l="33173" t="21494" r="56790" b="48207"/>
          <a:stretch/>
        </p:blipFill>
        <p:spPr>
          <a:xfrm>
            <a:off x="6104679" y="1037749"/>
            <a:ext cx="1618405" cy="1620000"/>
          </a:xfrm>
          <a:prstGeom prst="ellipse">
            <a:avLst/>
          </a:prstGeom>
        </p:spPr>
      </p:pic>
      <p:pic>
        <p:nvPicPr>
          <p:cNvPr id="19" name="Picture 18" descr="A picture containing graphical user interface&#10;&#10;Description automatically generated">
            <a:extLst>
              <a:ext uri="{FF2B5EF4-FFF2-40B4-BE49-F238E27FC236}">
                <a16:creationId xmlns:a16="http://schemas.microsoft.com/office/drawing/2014/main" id="{12D9EF0C-8848-8194-B400-08258889F9FA}"/>
              </a:ext>
            </a:extLst>
          </p:cNvPr>
          <p:cNvPicPr>
            <a:picLocks/>
          </p:cNvPicPr>
          <p:nvPr/>
        </p:nvPicPr>
        <p:blipFill rotWithShape="1">
          <a:blip r:embed="rId2">
            <a:extLst>
              <a:ext uri="{28A0092B-C50C-407E-A947-70E740481C1C}">
                <a14:useLocalDpi xmlns:a14="http://schemas.microsoft.com/office/drawing/2010/main" val="0"/>
              </a:ext>
            </a:extLst>
          </a:blip>
          <a:srcRect l="80471" t="21684" r="9334" b="48577"/>
          <a:stretch/>
        </p:blipFill>
        <p:spPr>
          <a:xfrm>
            <a:off x="6103084" y="3902361"/>
            <a:ext cx="1620000" cy="1620000"/>
          </a:xfrm>
          <a:prstGeom prst="ellipse">
            <a:avLst/>
          </a:prstGeom>
        </p:spPr>
      </p:pic>
      <p:pic>
        <p:nvPicPr>
          <p:cNvPr id="20" name="Picture 19" descr="A picture containing graphical user interface&#10;&#10;Description automatically generated">
            <a:extLst>
              <a:ext uri="{FF2B5EF4-FFF2-40B4-BE49-F238E27FC236}">
                <a16:creationId xmlns:a16="http://schemas.microsoft.com/office/drawing/2014/main" id="{00E1DB77-C940-796E-D342-263252FFE1F7}"/>
              </a:ext>
            </a:extLst>
          </p:cNvPr>
          <p:cNvPicPr>
            <a:picLocks/>
          </p:cNvPicPr>
          <p:nvPr/>
        </p:nvPicPr>
        <p:blipFill rotWithShape="1">
          <a:blip r:embed="rId2">
            <a:extLst>
              <a:ext uri="{28A0092B-C50C-407E-A947-70E740481C1C}">
                <a14:useLocalDpi xmlns:a14="http://schemas.microsoft.com/office/drawing/2010/main" val="0"/>
              </a:ext>
            </a:extLst>
          </a:blip>
          <a:srcRect l="57052" t="21185" r="32783" b="48193"/>
          <a:stretch/>
        </p:blipFill>
        <p:spPr>
          <a:xfrm>
            <a:off x="1420119" y="3902361"/>
            <a:ext cx="1620000" cy="1620000"/>
          </a:xfrm>
          <a:prstGeom prst="ellipse">
            <a:avLst/>
          </a:prstGeom>
        </p:spPr>
      </p:pic>
      <p:sp>
        <p:nvSpPr>
          <p:cNvPr id="21" name="TextBox 20">
            <a:extLst>
              <a:ext uri="{FF2B5EF4-FFF2-40B4-BE49-F238E27FC236}">
                <a16:creationId xmlns:a16="http://schemas.microsoft.com/office/drawing/2014/main" id="{FEB4516A-A274-B672-188B-791A015E21E6}"/>
              </a:ext>
            </a:extLst>
          </p:cNvPr>
          <p:cNvSpPr txBox="1"/>
          <p:nvPr/>
        </p:nvSpPr>
        <p:spPr>
          <a:xfrm>
            <a:off x="0" y="-14522"/>
            <a:ext cx="9144000" cy="1077218"/>
          </a:xfrm>
          <a:prstGeom prst="rect">
            <a:avLst/>
          </a:prstGeom>
          <a:noFill/>
        </p:spPr>
        <p:txBody>
          <a:bodyPr wrap="square">
            <a:spAutoFit/>
          </a:bodyPr>
          <a:lstStyle/>
          <a:p>
            <a:pPr algn="ctr"/>
            <a:r>
              <a:rPr lang="fr-FR" sz="3200" dirty="0">
                <a:latin typeface="Segoe UI Black" panose="020B0A02040204020203" pitchFamily="34" charset="0"/>
                <a:ea typeface="Segoe UI Black" panose="020B0A02040204020203" pitchFamily="34" charset="0"/>
              </a:rPr>
              <a:t>Les objectifs de la semaine mondiale de l’allaitement maternel 2022</a:t>
            </a:r>
            <a:endParaRPr lang="en-MY" sz="3200" dirty="0">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641760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99D2BA-3B6D-4D1C-A695-4AEDF41345C9}"/>
              </a:ext>
            </a:extLst>
          </p:cNvPr>
          <p:cNvSpPr/>
          <p:nvPr/>
        </p:nvSpPr>
        <p:spPr>
          <a:xfrm>
            <a:off x="0" y="6542844"/>
            <a:ext cx="9144000" cy="32403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latin typeface="Tahoma" panose="020B0604030504040204" pitchFamily="34" charset="0"/>
                <a:ea typeface="Tahoma" panose="020B0604030504040204" pitchFamily="34" charset="0"/>
                <a:cs typeface="Tahoma" panose="020B0604030504040204" pitchFamily="34" charset="0"/>
              </a:rPr>
              <a:t>WABA | SEMAINE MONDIALE DE L’ALLAITEMENT MATERNEL 2022</a:t>
            </a:r>
            <a:endParaRPr lang="en-MY" sz="18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A picture containing logo&#10;&#10;Description automatically generated">
            <a:extLst>
              <a:ext uri="{FF2B5EF4-FFF2-40B4-BE49-F238E27FC236}">
                <a16:creationId xmlns:a16="http://schemas.microsoft.com/office/drawing/2014/main" id="{EA597180-99BF-4642-82A4-E2FB81F99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740" y="6263199"/>
            <a:ext cx="451303" cy="594000"/>
          </a:xfrm>
          <a:prstGeom prst="rect">
            <a:avLst/>
          </a:prstGeom>
        </p:spPr>
      </p:pic>
      <p:sp>
        <p:nvSpPr>
          <p:cNvPr id="20" name="TextBox 19">
            <a:extLst>
              <a:ext uri="{FF2B5EF4-FFF2-40B4-BE49-F238E27FC236}">
                <a16:creationId xmlns:a16="http://schemas.microsoft.com/office/drawing/2014/main" id="{B99FDDDE-A8D9-B1FF-1A4B-3E78C4760A1E}"/>
              </a:ext>
            </a:extLst>
          </p:cNvPr>
          <p:cNvSpPr txBox="1"/>
          <p:nvPr/>
        </p:nvSpPr>
        <p:spPr>
          <a:xfrm>
            <a:off x="356368" y="1771250"/>
            <a:ext cx="8431263" cy="3416320"/>
          </a:xfrm>
          <a:prstGeom prst="rect">
            <a:avLst/>
          </a:prstGeom>
          <a:noFill/>
        </p:spPr>
        <p:txBody>
          <a:bodyPr wrap="square">
            <a:spAutoFit/>
          </a:bodyPr>
          <a:lstStyle/>
          <a:p>
            <a:pPr algn="ctr"/>
            <a:r>
              <a:rPr lang="fr-FR" sz="5400" b="1" i="0" u="none" strike="noStrike" baseline="0" dirty="0">
                <a:solidFill>
                  <a:schemeClr val="bg1"/>
                </a:solidFill>
                <a:latin typeface="Montserrat-Bold"/>
              </a:rPr>
              <a:t>DÉFIS ET SOUTIEN NÉCESSAIRES POUR L’ALLAITEMENT MATERNEL</a:t>
            </a:r>
            <a:endParaRPr lang="en-MY" sz="5400" dirty="0">
              <a:solidFill>
                <a:schemeClr val="bg1"/>
              </a:solidFill>
            </a:endParaRPr>
          </a:p>
        </p:txBody>
      </p:sp>
      <p:pic>
        <p:nvPicPr>
          <p:cNvPr id="8" name="Picture 7" descr="Logo&#10;&#10;Description automatically generated">
            <a:extLst>
              <a:ext uri="{FF2B5EF4-FFF2-40B4-BE49-F238E27FC236}">
                <a16:creationId xmlns:a16="http://schemas.microsoft.com/office/drawing/2014/main" id="{A1A384E2-019E-F322-1FF4-4FC5777B16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2163" y="6228278"/>
            <a:ext cx="635467" cy="619089"/>
          </a:xfrm>
          <a:prstGeom prst="rect">
            <a:avLst/>
          </a:prstGeom>
        </p:spPr>
      </p:pic>
    </p:spTree>
    <p:extLst>
      <p:ext uri="{BB962C8B-B14F-4D97-AF65-F5344CB8AC3E}">
        <p14:creationId xmlns:p14="http://schemas.microsoft.com/office/powerpoint/2010/main" val="3343199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1875E458-79F6-3EE2-7011-5463BEB30531}"/>
              </a:ext>
            </a:extLst>
          </p:cNvPr>
          <p:cNvGrpSpPr/>
          <p:nvPr/>
        </p:nvGrpSpPr>
        <p:grpSpPr>
          <a:xfrm>
            <a:off x="98181" y="2453464"/>
            <a:ext cx="8937806" cy="2662116"/>
            <a:chOff x="88349" y="2345312"/>
            <a:chExt cx="8937806" cy="2662116"/>
          </a:xfrm>
        </p:grpSpPr>
        <p:grpSp>
          <p:nvGrpSpPr>
            <p:cNvPr id="35" name="Group 34">
              <a:extLst>
                <a:ext uri="{FF2B5EF4-FFF2-40B4-BE49-F238E27FC236}">
                  <a16:creationId xmlns:a16="http://schemas.microsoft.com/office/drawing/2014/main" id="{0DB3D173-23B0-C171-6D12-DC16AE44EAE9}"/>
                </a:ext>
              </a:extLst>
            </p:cNvPr>
            <p:cNvGrpSpPr/>
            <p:nvPr/>
          </p:nvGrpSpPr>
          <p:grpSpPr>
            <a:xfrm>
              <a:off x="88349" y="3326112"/>
              <a:ext cx="1976284" cy="1681316"/>
              <a:chOff x="381740" y="2099188"/>
              <a:chExt cx="1976284" cy="1681316"/>
            </a:xfrm>
          </p:grpSpPr>
          <p:sp>
            <p:nvSpPr>
              <p:cNvPr id="16" name="Speech Bubble: Oval 15">
                <a:extLst>
                  <a:ext uri="{FF2B5EF4-FFF2-40B4-BE49-F238E27FC236}">
                    <a16:creationId xmlns:a16="http://schemas.microsoft.com/office/drawing/2014/main" id="{DF9DE86B-A790-461C-68E6-2C0F35280AC0}"/>
                  </a:ext>
                </a:extLst>
              </p:cNvPr>
              <p:cNvSpPr/>
              <p:nvPr/>
            </p:nvSpPr>
            <p:spPr>
              <a:xfrm>
                <a:off x="381740" y="2099188"/>
                <a:ext cx="1976284" cy="1681316"/>
              </a:xfrm>
              <a:prstGeom prst="wedgeEllipseCallout">
                <a:avLst>
                  <a:gd name="adj1" fmla="val -2580"/>
                  <a:gd name="adj2" fmla="val 62186"/>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24" name="Picture 23" descr="Icon&#10;&#10;Description automatically generated">
                <a:extLst>
                  <a:ext uri="{FF2B5EF4-FFF2-40B4-BE49-F238E27FC236}">
                    <a16:creationId xmlns:a16="http://schemas.microsoft.com/office/drawing/2014/main" id="{779E1D5F-4612-4DD4-CF67-849F748D3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929" y="2158443"/>
                <a:ext cx="1622061" cy="1622061"/>
              </a:xfrm>
              <a:prstGeom prst="rect">
                <a:avLst/>
              </a:prstGeom>
            </p:spPr>
          </p:pic>
        </p:grpSp>
        <p:grpSp>
          <p:nvGrpSpPr>
            <p:cNvPr id="37" name="Group 36">
              <a:extLst>
                <a:ext uri="{FF2B5EF4-FFF2-40B4-BE49-F238E27FC236}">
                  <a16:creationId xmlns:a16="http://schemas.microsoft.com/office/drawing/2014/main" id="{CB02808C-BF2F-5E80-71BF-EAFB5BB43F16}"/>
                </a:ext>
              </a:extLst>
            </p:cNvPr>
            <p:cNvGrpSpPr/>
            <p:nvPr/>
          </p:nvGrpSpPr>
          <p:grpSpPr>
            <a:xfrm>
              <a:off x="1826621" y="2345312"/>
              <a:ext cx="1976284" cy="1681954"/>
              <a:chOff x="2495675" y="2098549"/>
              <a:chExt cx="1976284" cy="1681954"/>
            </a:xfrm>
          </p:grpSpPr>
          <p:sp>
            <p:nvSpPr>
              <p:cNvPr id="21" name="Speech Bubble: Oval 20">
                <a:extLst>
                  <a:ext uri="{FF2B5EF4-FFF2-40B4-BE49-F238E27FC236}">
                    <a16:creationId xmlns:a16="http://schemas.microsoft.com/office/drawing/2014/main" id="{4270962C-215F-BA71-848A-7113F29D8058}"/>
                  </a:ext>
                </a:extLst>
              </p:cNvPr>
              <p:cNvSpPr/>
              <p:nvPr/>
            </p:nvSpPr>
            <p:spPr>
              <a:xfrm rot="10800000">
                <a:off x="2495675" y="2099187"/>
                <a:ext cx="1976284" cy="1681316"/>
              </a:xfrm>
              <a:prstGeom prst="wedgeEllipseCallout">
                <a:avLst>
                  <a:gd name="adj1" fmla="val -1585"/>
                  <a:gd name="adj2" fmla="val 6277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26" name="Picture 25" descr="Icon&#10;&#10;Description automatically generated">
                <a:extLst>
                  <a:ext uri="{FF2B5EF4-FFF2-40B4-BE49-F238E27FC236}">
                    <a16:creationId xmlns:a16="http://schemas.microsoft.com/office/drawing/2014/main" id="{6D3F523D-9CF0-718D-E07E-C190E2A21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2018" y="2098549"/>
                <a:ext cx="1623600" cy="1623600"/>
              </a:xfrm>
              <a:prstGeom prst="rect">
                <a:avLst/>
              </a:prstGeom>
            </p:spPr>
          </p:pic>
        </p:grpSp>
        <p:grpSp>
          <p:nvGrpSpPr>
            <p:cNvPr id="42" name="Group 41">
              <a:extLst>
                <a:ext uri="{FF2B5EF4-FFF2-40B4-BE49-F238E27FC236}">
                  <a16:creationId xmlns:a16="http://schemas.microsoft.com/office/drawing/2014/main" id="{E7A1E94E-91B7-F1B8-A680-3797C726DEEF}"/>
                </a:ext>
              </a:extLst>
            </p:cNvPr>
            <p:cNvGrpSpPr/>
            <p:nvPr/>
          </p:nvGrpSpPr>
          <p:grpSpPr>
            <a:xfrm>
              <a:off x="3574243" y="3326112"/>
              <a:ext cx="1976284" cy="1681316"/>
              <a:chOff x="4609610" y="2099188"/>
              <a:chExt cx="1976284" cy="1681316"/>
            </a:xfrm>
          </p:grpSpPr>
          <p:sp>
            <p:nvSpPr>
              <p:cNvPr id="23" name="Speech Bubble: Oval 22">
                <a:extLst>
                  <a:ext uri="{FF2B5EF4-FFF2-40B4-BE49-F238E27FC236}">
                    <a16:creationId xmlns:a16="http://schemas.microsoft.com/office/drawing/2014/main" id="{E89D0FCE-DDCB-DFAC-A189-B0C417716240}"/>
                  </a:ext>
                </a:extLst>
              </p:cNvPr>
              <p:cNvSpPr/>
              <p:nvPr/>
            </p:nvSpPr>
            <p:spPr>
              <a:xfrm>
                <a:off x="4609610" y="2099188"/>
                <a:ext cx="1976284" cy="1681316"/>
              </a:xfrm>
              <a:prstGeom prst="wedgeEllipseCallout">
                <a:avLst>
                  <a:gd name="adj1" fmla="val -1586"/>
                  <a:gd name="adj2" fmla="val 59846"/>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29" name="Picture 28" descr="Icon&#10;&#10;Description automatically generated">
                <a:extLst>
                  <a:ext uri="{FF2B5EF4-FFF2-40B4-BE49-F238E27FC236}">
                    <a16:creationId xmlns:a16="http://schemas.microsoft.com/office/drawing/2014/main" id="{3A2AB9D9-F556-2173-DADF-69FB40C73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3302" y="2128045"/>
                <a:ext cx="1623600" cy="1623600"/>
              </a:xfrm>
              <a:prstGeom prst="rect">
                <a:avLst/>
              </a:prstGeom>
            </p:spPr>
          </p:pic>
        </p:grpSp>
        <p:grpSp>
          <p:nvGrpSpPr>
            <p:cNvPr id="43" name="Group 42">
              <a:extLst>
                <a:ext uri="{FF2B5EF4-FFF2-40B4-BE49-F238E27FC236}">
                  <a16:creationId xmlns:a16="http://schemas.microsoft.com/office/drawing/2014/main" id="{007BB4E6-1CE7-6304-C0A6-CFE529C261E1}"/>
                </a:ext>
              </a:extLst>
            </p:cNvPr>
            <p:cNvGrpSpPr/>
            <p:nvPr/>
          </p:nvGrpSpPr>
          <p:grpSpPr>
            <a:xfrm>
              <a:off x="5285055" y="2345951"/>
              <a:ext cx="1976284" cy="1681316"/>
              <a:chOff x="6723545" y="2099188"/>
              <a:chExt cx="1976284" cy="1681316"/>
            </a:xfrm>
          </p:grpSpPr>
          <p:sp>
            <p:nvSpPr>
              <p:cNvPr id="22" name="Speech Bubble: Oval 21">
                <a:extLst>
                  <a:ext uri="{FF2B5EF4-FFF2-40B4-BE49-F238E27FC236}">
                    <a16:creationId xmlns:a16="http://schemas.microsoft.com/office/drawing/2014/main" id="{C7D74D9C-9990-66DE-32EC-553AE1F41BBB}"/>
                  </a:ext>
                </a:extLst>
              </p:cNvPr>
              <p:cNvSpPr/>
              <p:nvPr/>
            </p:nvSpPr>
            <p:spPr>
              <a:xfrm rot="10800000">
                <a:off x="6723545" y="2099188"/>
                <a:ext cx="1976284" cy="1681316"/>
              </a:xfrm>
              <a:prstGeom prst="wedgeEllipseCallout">
                <a:avLst>
                  <a:gd name="adj1" fmla="val -1088"/>
                  <a:gd name="adj2" fmla="val 63354"/>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31" name="Picture 30" descr="Icon&#10;&#10;Description automatically generated">
                <a:extLst>
                  <a:ext uri="{FF2B5EF4-FFF2-40B4-BE49-F238E27FC236}">
                    <a16:creationId xmlns:a16="http://schemas.microsoft.com/office/drawing/2014/main" id="{BC6B5B2E-485C-208F-4DD2-B6F1B3236B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8475" y="2139415"/>
                <a:ext cx="1622062" cy="1622062"/>
              </a:xfrm>
              <a:prstGeom prst="rect">
                <a:avLst/>
              </a:prstGeom>
            </p:spPr>
          </p:pic>
        </p:grpSp>
        <p:grpSp>
          <p:nvGrpSpPr>
            <p:cNvPr id="44" name="Group 43">
              <a:extLst>
                <a:ext uri="{FF2B5EF4-FFF2-40B4-BE49-F238E27FC236}">
                  <a16:creationId xmlns:a16="http://schemas.microsoft.com/office/drawing/2014/main" id="{E6D51C8B-D1C6-DFF8-0D2C-150C98E34D75}"/>
                </a:ext>
              </a:extLst>
            </p:cNvPr>
            <p:cNvGrpSpPr/>
            <p:nvPr/>
          </p:nvGrpSpPr>
          <p:grpSpPr>
            <a:xfrm>
              <a:off x="7049871" y="3326112"/>
              <a:ext cx="1976284" cy="1681316"/>
              <a:chOff x="4362555" y="4336026"/>
              <a:chExt cx="1976284" cy="1681316"/>
            </a:xfrm>
          </p:grpSpPr>
          <p:sp>
            <p:nvSpPr>
              <p:cNvPr id="39" name="Speech Bubble: Oval 38">
                <a:extLst>
                  <a:ext uri="{FF2B5EF4-FFF2-40B4-BE49-F238E27FC236}">
                    <a16:creationId xmlns:a16="http://schemas.microsoft.com/office/drawing/2014/main" id="{D96D1858-1C73-FCD1-7EE6-AB934CCB31BD}"/>
                  </a:ext>
                </a:extLst>
              </p:cNvPr>
              <p:cNvSpPr/>
              <p:nvPr/>
            </p:nvSpPr>
            <p:spPr>
              <a:xfrm>
                <a:off x="4362555" y="4336026"/>
                <a:ext cx="1976284" cy="1681316"/>
              </a:xfrm>
              <a:prstGeom prst="wedgeEllipseCallout">
                <a:avLst>
                  <a:gd name="adj1" fmla="val -2580"/>
                  <a:gd name="adj2" fmla="val 62186"/>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41" name="Picture 40" descr="Icon&#10;&#10;Description automatically generated">
                <a:extLst>
                  <a:ext uri="{FF2B5EF4-FFF2-40B4-BE49-F238E27FC236}">
                    <a16:creationId xmlns:a16="http://schemas.microsoft.com/office/drawing/2014/main" id="{C4023EAE-5040-4E05-A0CE-0FA3A8CBA4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8434" y="4364884"/>
                <a:ext cx="1623600" cy="1623600"/>
              </a:xfrm>
              <a:prstGeom prst="rect">
                <a:avLst/>
              </a:prstGeom>
            </p:spPr>
          </p:pic>
        </p:grpSp>
      </p:grpSp>
      <p:sp>
        <p:nvSpPr>
          <p:cNvPr id="46" name="TextBox 45">
            <a:extLst>
              <a:ext uri="{FF2B5EF4-FFF2-40B4-BE49-F238E27FC236}">
                <a16:creationId xmlns:a16="http://schemas.microsoft.com/office/drawing/2014/main" id="{447DF913-7928-A447-CBEB-5BB6E725052C}"/>
              </a:ext>
            </a:extLst>
          </p:cNvPr>
          <p:cNvSpPr txBox="1"/>
          <p:nvPr/>
        </p:nvSpPr>
        <p:spPr>
          <a:xfrm>
            <a:off x="109328" y="5315194"/>
            <a:ext cx="1976284" cy="769441"/>
          </a:xfrm>
          <a:prstGeom prst="rect">
            <a:avLst/>
          </a:prstGeom>
          <a:noFill/>
        </p:spPr>
        <p:txBody>
          <a:bodyPr wrap="square">
            <a:spAutoFit/>
          </a:bodyPr>
          <a:lstStyle/>
          <a:p>
            <a:pPr algn="ctr"/>
            <a:r>
              <a:rPr lang="en-US" sz="1600" b="1" i="0" u="none" strike="noStrike" baseline="0" dirty="0">
                <a:solidFill>
                  <a:srgbClr val="C39C29"/>
                </a:solidFill>
                <a:latin typeface="Montserrat-Bold"/>
              </a:rPr>
              <a:t>Soins prénatals</a:t>
            </a:r>
          </a:p>
          <a:p>
            <a:pPr algn="ctr"/>
            <a:r>
              <a:rPr lang="fr-FR" sz="1400" b="0" i="0" u="none" strike="noStrike" baseline="0" dirty="0">
                <a:solidFill>
                  <a:srgbClr val="C39C29"/>
                </a:solidFill>
                <a:latin typeface="MyriadPro-Semibold"/>
              </a:rPr>
              <a:t>(pendant la grossesse / avant la naissance)</a:t>
            </a:r>
            <a:endParaRPr lang="en-MY" sz="1400" dirty="0"/>
          </a:p>
        </p:txBody>
      </p:sp>
      <p:sp>
        <p:nvSpPr>
          <p:cNvPr id="49" name="TextBox 48">
            <a:extLst>
              <a:ext uri="{FF2B5EF4-FFF2-40B4-BE49-F238E27FC236}">
                <a16:creationId xmlns:a16="http://schemas.microsoft.com/office/drawing/2014/main" id="{3FD8C1AC-C731-43C4-352B-0F0CEC6701D1}"/>
              </a:ext>
            </a:extLst>
          </p:cNvPr>
          <p:cNvSpPr txBox="1"/>
          <p:nvPr/>
        </p:nvSpPr>
        <p:spPr>
          <a:xfrm>
            <a:off x="1337187" y="1642991"/>
            <a:ext cx="2831690" cy="584775"/>
          </a:xfrm>
          <a:prstGeom prst="rect">
            <a:avLst/>
          </a:prstGeom>
          <a:noFill/>
        </p:spPr>
        <p:txBody>
          <a:bodyPr wrap="square">
            <a:spAutoFit/>
          </a:bodyPr>
          <a:lstStyle/>
          <a:p>
            <a:pPr algn="ctr"/>
            <a:r>
              <a:rPr lang="en-MY" sz="1600" b="1" i="0" u="none" strike="noStrike" baseline="0" dirty="0">
                <a:solidFill>
                  <a:srgbClr val="C39C29"/>
                </a:solidFill>
                <a:latin typeface="Montserrat-Bold"/>
              </a:rPr>
              <a:t>Travail et accouchement / naissance</a:t>
            </a:r>
            <a:endParaRPr lang="en-MY" sz="1600" dirty="0"/>
          </a:p>
        </p:txBody>
      </p:sp>
      <p:sp>
        <p:nvSpPr>
          <p:cNvPr id="51" name="TextBox 50">
            <a:extLst>
              <a:ext uri="{FF2B5EF4-FFF2-40B4-BE49-F238E27FC236}">
                <a16:creationId xmlns:a16="http://schemas.microsoft.com/office/drawing/2014/main" id="{372D6BFC-A87C-8B6A-264E-C793AC014D2C}"/>
              </a:ext>
            </a:extLst>
          </p:cNvPr>
          <p:cNvSpPr txBox="1"/>
          <p:nvPr/>
        </p:nvSpPr>
        <p:spPr>
          <a:xfrm>
            <a:off x="3201419" y="5315194"/>
            <a:ext cx="2741162" cy="830997"/>
          </a:xfrm>
          <a:prstGeom prst="rect">
            <a:avLst/>
          </a:prstGeom>
          <a:noFill/>
        </p:spPr>
        <p:txBody>
          <a:bodyPr wrap="square">
            <a:spAutoFit/>
          </a:bodyPr>
          <a:lstStyle/>
          <a:p>
            <a:pPr algn="ctr"/>
            <a:r>
              <a:rPr lang="fr-FR" sz="1600" b="1" i="0" u="none" strike="noStrike" baseline="0" dirty="0">
                <a:solidFill>
                  <a:srgbClr val="C39C29"/>
                </a:solidFill>
                <a:latin typeface="Montserrat-Bold"/>
              </a:rPr>
              <a:t>Soins postnatals / six premières semaines après la naissance</a:t>
            </a:r>
            <a:endParaRPr lang="en-MY" sz="1600" dirty="0"/>
          </a:p>
        </p:txBody>
      </p:sp>
      <p:sp>
        <p:nvSpPr>
          <p:cNvPr id="53" name="TextBox 52">
            <a:extLst>
              <a:ext uri="{FF2B5EF4-FFF2-40B4-BE49-F238E27FC236}">
                <a16:creationId xmlns:a16="http://schemas.microsoft.com/office/drawing/2014/main" id="{A4002A51-CF06-9E6F-DAA1-60E0E0D6C39B}"/>
              </a:ext>
            </a:extLst>
          </p:cNvPr>
          <p:cNvSpPr txBox="1"/>
          <p:nvPr/>
        </p:nvSpPr>
        <p:spPr>
          <a:xfrm>
            <a:off x="5294887" y="1834338"/>
            <a:ext cx="1976284" cy="338554"/>
          </a:xfrm>
          <a:prstGeom prst="rect">
            <a:avLst/>
          </a:prstGeom>
          <a:noFill/>
        </p:spPr>
        <p:txBody>
          <a:bodyPr wrap="square">
            <a:spAutoFit/>
          </a:bodyPr>
          <a:lstStyle/>
          <a:p>
            <a:pPr algn="ctr"/>
            <a:r>
              <a:rPr lang="en-MY" sz="1600" b="1" i="0" u="none" strike="noStrike" baseline="0" dirty="0">
                <a:solidFill>
                  <a:srgbClr val="C39C29"/>
                </a:solidFill>
                <a:latin typeface="Montserrat-Bold"/>
              </a:rPr>
              <a:t>Soins continus</a:t>
            </a:r>
            <a:endParaRPr lang="en-MY" sz="1600" dirty="0"/>
          </a:p>
        </p:txBody>
      </p:sp>
      <p:sp>
        <p:nvSpPr>
          <p:cNvPr id="55" name="TextBox 54">
            <a:extLst>
              <a:ext uri="{FF2B5EF4-FFF2-40B4-BE49-F238E27FC236}">
                <a16:creationId xmlns:a16="http://schemas.microsoft.com/office/drawing/2014/main" id="{126AF1EF-1D4A-527A-531E-8ADEAAF7CFEC}"/>
              </a:ext>
            </a:extLst>
          </p:cNvPr>
          <p:cNvSpPr txBox="1"/>
          <p:nvPr/>
        </p:nvSpPr>
        <p:spPr>
          <a:xfrm>
            <a:off x="7058387" y="5315193"/>
            <a:ext cx="1976286" cy="830997"/>
          </a:xfrm>
          <a:prstGeom prst="rect">
            <a:avLst/>
          </a:prstGeom>
          <a:noFill/>
        </p:spPr>
        <p:txBody>
          <a:bodyPr wrap="square">
            <a:spAutoFit/>
          </a:bodyPr>
          <a:lstStyle/>
          <a:p>
            <a:pPr algn="ctr"/>
            <a:r>
              <a:rPr lang="en-MY" sz="1600" b="1" i="0" u="none" strike="noStrike" baseline="0" dirty="0">
                <a:solidFill>
                  <a:srgbClr val="C39C29"/>
                </a:solidFill>
                <a:latin typeface="Montserrat-Bold"/>
              </a:rPr>
              <a:t>Circonstances particulières et Urgences</a:t>
            </a:r>
            <a:endParaRPr lang="en-MY" sz="1600" dirty="0"/>
          </a:p>
        </p:txBody>
      </p:sp>
      <p:sp>
        <p:nvSpPr>
          <p:cNvPr id="57" name="TextBox 56">
            <a:extLst>
              <a:ext uri="{FF2B5EF4-FFF2-40B4-BE49-F238E27FC236}">
                <a16:creationId xmlns:a16="http://schemas.microsoft.com/office/drawing/2014/main" id="{365D54BB-7DDB-EB15-C278-CF386B674FAB}"/>
              </a:ext>
            </a:extLst>
          </p:cNvPr>
          <p:cNvSpPr txBox="1"/>
          <p:nvPr/>
        </p:nvSpPr>
        <p:spPr>
          <a:xfrm>
            <a:off x="189857" y="198479"/>
            <a:ext cx="8764285" cy="1261884"/>
          </a:xfrm>
          <a:prstGeom prst="rect">
            <a:avLst/>
          </a:prstGeom>
          <a:ln w="101600" cap="rnd" cmpd="thickThin">
            <a:solidFill>
              <a:schemeClr val="accent1">
                <a:lumMod val="50000"/>
              </a:schemeClr>
            </a:solidFill>
            <a:rou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sz="1900" b="0" i="0" u="none" strike="noStrike" baseline="0" dirty="0">
                <a:solidFill>
                  <a:srgbClr val="333333"/>
                </a:solidFill>
                <a:latin typeface="MyriadPro-Light"/>
              </a:rPr>
              <a:t>Soutenir l’allaitement maternel implique de nombreux acteurs et niveaux. Les femmes ont besoin du soutien des services de santé, du lieu de travail et de la communauté pour allaiter de manière optimale, en progressant d’un niveau à l’autre. Ce procédé s’appelle la chaîne chaude de soutien à l’allaitement maternel.</a:t>
            </a:r>
            <a:endParaRPr lang="en-MY" sz="1900" dirty="0"/>
          </a:p>
        </p:txBody>
      </p:sp>
      <p:sp>
        <p:nvSpPr>
          <p:cNvPr id="28" name="Rectangle 27">
            <a:extLst>
              <a:ext uri="{FF2B5EF4-FFF2-40B4-BE49-F238E27FC236}">
                <a16:creationId xmlns:a16="http://schemas.microsoft.com/office/drawing/2014/main" id="{BA34AF5D-AFC5-3F96-28C3-567D1DBC83EB}"/>
              </a:ext>
            </a:extLst>
          </p:cNvPr>
          <p:cNvSpPr/>
          <p:nvPr/>
        </p:nvSpPr>
        <p:spPr>
          <a:xfrm>
            <a:off x="0" y="6528619"/>
            <a:ext cx="9144000" cy="3293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latin typeface="Tahoma" panose="020B0604030504040204" pitchFamily="34" charset="0"/>
                <a:ea typeface="Tahoma" panose="020B0604030504040204" pitchFamily="34" charset="0"/>
                <a:cs typeface="Tahoma" panose="020B0604030504040204" pitchFamily="34" charset="0"/>
              </a:rPr>
              <a:t>WABA | SEMAINE MONDIALE DE L’ALLAITEMENT MATERNEL 2022</a:t>
            </a:r>
            <a:endParaRPr lang="en-MY" sz="1800" dirty="0">
              <a:latin typeface="Tahoma" panose="020B0604030504040204" pitchFamily="34" charset="0"/>
              <a:ea typeface="Tahoma" panose="020B0604030504040204" pitchFamily="34" charset="0"/>
              <a:cs typeface="Tahoma" panose="020B0604030504040204" pitchFamily="34" charset="0"/>
            </a:endParaRPr>
          </a:p>
        </p:txBody>
      </p:sp>
      <p:pic>
        <p:nvPicPr>
          <p:cNvPr id="32" name="Picture 31" descr="A picture containing logo&#10;&#10;Description automatically generated">
            <a:extLst>
              <a:ext uri="{FF2B5EF4-FFF2-40B4-BE49-F238E27FC236}">
                <a16:creationId xmlns:a16="http://schemas.microsoft.com/office/drawing/2014/main" id="{456A5A7C-C37E-1678-3F29-749ACD9F6B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740" y="6263199"/>
            <a:ext cx="451303" cy="594000"/>
          </a:xfrm>
          <a:prstGeom prst="rect">
            <a:avLst/>
          </a:prstGeom>
        </p:spPr>
      </p:pic>
      <p:pic>
        <p:nvPicPr>
          <p:cNvPr id="34" name="Picture 33" descr="Logo&#10;&#10;Description automatically generated">
            <a:extLst>
              <a:ext uri="{FF2B5EF4-FFF2-40B4-BE49-F238E27FC236}">
                <a16:creationId xmlns:a16="http://schemas.microsoft.com/office/drawing/2014/main" id="{FD1C0ADA-DA92-238E-3DFD-D53EE96AA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2163" y="6228278"/>
            <a:ext cx="635467" cy="619089"/>
          </a:xfrm>
          <a:prstGeom prst="rect">
            <a:avLst/>
          </a:prstGeom>
        </p:spPr>
      </p:pic>
    </p:spTree>
    <p:extLst>
      <p:ext uri="{BB962C8B-B14F-4D97-AF65-F5344CB8AC3E}">
        <p14:creationId xmlns:p14="http://schemas.microsoft.com/office/powerpoint/2010/main" val="3227794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C3145A-D3B0-CC58-05F6-CC89250962CF}"/>
              </a:ext>
            </a:extLst>
          </p:cNvPr>
          <p:cNvSpPr/>
          <p:nvPr/>
        </p:nvSpPr>
        <p:spPr>
          <a:xfrm>
            <a:off x="135935" y="117652"/>
            <a:ext cx="4367239" cy="2942303"/>
          </a:xfrm>
          <a:prstGeom prst="rect">
            <a:avLst/>
          </a:prstGeom>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9" name="Rectangle 8">
            <a:extLst>
              <a:ext uri="{FF2B5EF4-FFF2-40B4-BE49-F238E27FC236}">
                <a16:creationId xmlns:a16="http://schemas.microsoft.com/office/drawing/2014/main" id="{A6ACD764-7EF1-0878-8813-5DC537569BBD}"/>
              </a:ext>
            </a:extLst>
          </p:cNvPr>
          <p:cNvSpPr/>
          <p:nvPr/>
        </p:nvSpPr>
        <p:spPr>
          <a:xfrm>
            <a:off x="4650658" y="117652"/>
            <a:ext cx="4367239" cy="294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0" name="Rectangle 9">
            <a:extLst>
              <a:ext uri="{FF2B5EF4-FFF2-40B4-BE49-F238E27FC236}">
                <a16:creationId xmlns:a16="http://schemas.microsoft.com/office/drawing/2014/main" id="{85D512BF-B7D9-B1FD-98FB-57CCB4F8C388}"/>
              </a:ext>
            </a:extLst>
          </p:cNvPr>
          <p:cNvSpPr/>
          <p:nvPr/>
        </p:nvSpPr>
        <p:spPr>
          <a:xfrm>
            <a:off x="135935" y="3193025"/>
            <a:ext cx="4367239" cy="294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1" name="Rectangle 10">
            <a:extLst>
              <a:ext uri="{FF2B5EF4-FFF2-40B4-BE49-F238E27FC236}">
                <a16:creationId xmlns:a16="http://schemas.microsoft.com/office/drawing/2014/main" id="{4044010C-639C-1020-51DD-A61B0D281D8D}"/>
              </a:ext>
            </a:extLst>
          </p:cNvPr>
          <p:cNvSpPr/>
          <p:nvPr/>
        </p:nvSpPr>
        <p:spPr>
          <a:xfrm>
            <a:off x="4534186" y="3193025"/>
            <a:ext cx="4483712" cy="2985789"/>
          </a:xfrm>
          <a:prstGeom prst="rect">
            <a:avLst/>
          </a:prstGeom>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 name="Rectangle 1">
            <a:extLst>
              <a:ext uri="{FF2B5EF4-FFF2-40B4-BE49-F238E27FC236}">
                <a16:creationId xmlns:a16="http://schemas.microsoft.com/office/drawing/2014/main" id="{DA59D9E7-DFEF-9C07-8993-CD7D1C16F9CE}"/>
              </a:ext>
            </a:extLst>
          </p:cNvPr>
          <p:cNvSpPr/>
          <p:nvPr/>
        </p:nvSpPr>
        <p:spPr>
          <a:xfrm>
            <a:off x="3175819" y="2635045"/>
            <a:ext cx="2792361" cy="832427"/>
          </a:xfrm>
          <a:prstGeom prst="rect">
            <a:avLst/>
          </a:prstGeom>
          <a:solidFill>
            <a:schemeClr val="accent1">
              <a:lumMod val="5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2" name="TextBox 11">
            <a:extLst>
              <a:ext uri="{FF2B5EF4-FFF2-40B4-BE49-F238E27FC236}">
                <a16:creationId xmlns:a16="http://schemas.microsoft.com/office/drawing/2014/main" id="{6FEF62C2-5A4A-1546-CFC1-5D82FE4D2936}"/>
              </a:ext>
            </a:extLst>
          </p:cNvPr>
          <p:cNvSpPr txBox="1"/>
          <p:nvPr/>
        </p:nvSpPr>
        <p:spPr>
          <a:xfrm>
            <a:off x="3175819" y="2613249"/>
            <a:ext cx="2792361" cy="892552"/>
          </a:xfrm>
          <a:prstGeom prst="rect">
            <a:avLst/>
          </a:prstGeom>
          <a:noFill/>
        </p:spPr>
        <p:txBody>
          <a:bodyPr wrap="square">
            <a:spAutoFit/>
          </a:bodyPr>
          <a:lstStyle/>
          <a:p>
            <a:pPr algn="ctr"/>
            <a:r>
              <a:rPr lang="en-US" sz="2400" b="1" i="0" u="none" strike="noStrike" baseline="0" dirty="0">
                <a:solidFill>
                  <a:schemeClr val="bg1"/>
                </a:solidFill>
                <a:latin typeface="Montserrat-Bold"/>
              </a:rPr>
              <a:t>Soins prénatals</a:t>
            </a:r>
          </a:p>
          <a:p>
            <a:pPr algn="ctr"/>
            <a:r>
              <a:rPr lang="fr-FR" sz="1400" b="0" i="0" u="none" strike="noStrike" baseline="0" dirty="0">
                <a:solidFill>
                  <a:schemeClr val="bg1"/>
                </a:solidFill>
                <a:latin typeface="MyriadPro-Semibold"/>
              </a:rPr>
              <a:t>(pendant la grossesse / avant la naissance)</a:t>
            </a:r>
            <a:endParaRPr lang="en-MY" sz="1400" dirty="0"/>
          </a:p>
        </p:txBody>
      </p:sp>
      <p:sp>
        <p:nvSpPr>
          <p:cNvPr id="13" name="TextBox 12">
            <a:extLst>
              <a:ext uri="{FF2B5EF4-FFF2-40B4-BE49-F238E27FC236}">
                <a16:creationId xmlns:a16="http://schemas.microsoft.com/office/drawing/2014/main" id="{375F6A60-E8A6-0197-0859-EAA50E0D1C47}"/>
              </a:ext>
            </a:extLst>
          </p:cNvPr>
          <p:cNvSpPr txBox="1"/>
          <p:nvPr/>
        </p:nvSpPr>
        <p:spPr>
          <a:xfrm>
            <a:off x="4540475" y="3750176"/>
            <a:ext cx="4471133" cy="338554"/>
          </a:xfrm>
          <a:prstGeom prst="rect">
            <a:avLst/>
          </a:prstGeom>
          <a:noFill/>
        </p:spPr>
        <p:txBody>
          <a:bodyPr wrap="square">
            <a:spAutoFit/>
          </a:bodyPr>
          <a:lstStyle/>
          <a:p>
            <a:r>
              <a:rPr lang="fr-FR" sz="1600" b="1" i="0" u="none" strike="noStrike" baseline="0" dirty="0">
                <a:solidFill>
                  <a:srgbClr val="77FF33"/>
                </a:solidFill>
                <a:latin typeface="Montserrat-Bold"/>
              </a:rPr>
              <a:t>Comment améliorer le soutien prénatal:</a:t>
            </a:r>
            <a:endParaRPr lang="en-MY" sz="1600" dirty="0"/>
          </a:p>
        </p:txBody>
      </p:sp>
      <p:sp>
        <p:nvSpPr>
          <p:cNvPr id="14" name="TextBox 13">
            <a:extLst>
              <a:ext uri="{FF2B5EF4-FFF2-40B4-BE49-F238E27FC236}">
                <a16:creationId xmlns:a16="http://schemas.microsoft.com/office/drawing/2014/main" id="{8524D537-BD9D-3547-FFC2-979E9E308E98}"/>
              </a:ext>
            </a:extLst>
          </p:cNvPr>
          <p:cNvSpPr txBox="1"/>
          <p:nvPr/>
        </p:nvSpPr>
        <p:spPr>
          <a:xfrm>
            <a:off x="4493342" y="4061039"/>
            <a:ext cx="4539446" cy="2062103"/>
          </a:xfrm>
          <a:prstGeom prst="rect">
            <a:avLst/>
          </a:prstGeom>
          <a:noFill/>
        </p:spPr>
        <p:txBody>
          <a:bodyPr wrap="square">
            <a:spAutoFit/>
          </a:bodyPr>
          <a:lstStyle/>
          <a:p>
            <a:pPr marL="285750" indent="-285750" algn="l">
              <a:buFont typeface="Arial" panose="020B0604020202020204" pitchFamily="34" charset="0"/>
              <a:buChar char="•"/>
            </a:pPr>
            <a:r>
              <a:rPr lang="fr-FR" sz="1600" b="0" i="0" u="none" strike="noStrike" baseline="0" dirty="0">
                <a:solidFill>
                  <a:schemeClr val="bg1"/>
                </a:solidFill>
                <a:latin typeface="MyriadPro-Light"/>
              </a:rPr>
              <a:t>Sensibiliser sur l’importance de la préparation à l’allaitement maternel</a:t>
            </a:r>
          </a:p>
          <a:p>
            <a:pPr marL="285750" indent="-285750" algn="l">
              <a:buFont typeface="Arial" panose="020B0604020202020204" pitchFamily="34" charset="0"/>
              <a:buChar char="•"/>
            </a:pPr>
            <a:r>
              <a:rPr lang="fr-FR" sz="1600" b="0" i="0" u="none" strike="noStrike" baseline="0" dirty="0">
                <a:solidFill>
                  <a:schemeClr val="bg1"/>
                </a:solidFill>
                <a:latin typeface="MyriadPro-Light"/>
              </a:rPr>
              <a:t>Intégrer l’allaitement maternel à chaque visite prénatale, utiliser les technologies disponibles et les démonstrations pratiques à l’aide de supports</a:t>
            </a:r>
          </a:p>
          <a:p>
            <a:pPr marL="285750" indent="-285750" algn="l">
              <a:buFont typeface="Arial" panose="020B0604020202020204" pitchFamily="34" charset="0"/>
              <a:buChar char="•"/>
            </a:pPr>
            <a:r>
              <a:rPr lang="fr-FR" sz="1600" b="0" i="0" u="none" strike="noStrike" baseline="0" dirty="0">
                <a:solidFill>
                  <a:schemeClr val="bg1"/>
                </a:solidFill>
                <a:latin typeface="MyriadPro-Light"/>
              </a:rPr>
              <a:t>Former tout le personnel prénatal</a:t>
            </a:r>
          </a:p>
          <a:p>
            <a:pPr marL="285750" indent="-285750" algn="l">
              <a:buFont typeface="Arial" panose="020B0604020202020204" pitchFamily="34" charset="0"/>
              <a:buChar char="•"/>
            </a:pPr>
            <a:r>
              <a:rPr lang="fr-FR" sz="1600" b="0" i="0" u="none" strike="noStrike" baseline="0" dirty="0">
                <a:solidFill>
                  <a:schemeClr val="bg1"/>
                </a:solidFill>
                <a:latin typeface="MyriadPro-Light"/>
              </a:rPr>
              <a:t>Introduire les parents dans les réseaux communautaires pendant la période prénatale</a:t>
            </a:r>
          </a:p>
        </p:txBody>
      </p:sp>
      <p:sp>
        <p:nvSpPr>
          <p:cNvPr id="15" name="TextBox 14">
            <a:extLst>
              <a:ext uri="{FF2B5EF4-FFF2-40B4-BE49-F238E27FC236}">
                <a16:creationId xmlns:a16="http://schemas.microsoft.com/office/drawing/2014/main" id="{5826D07E-CC2F-5B33-CBBA-9BDA90B24F5E}"/>
              </a:ext>
            </a:extLst>
          </p:cNvPr>
          <p:cNvSpPr txBox="1"/>
          <p:nvPr/>
        </p:nvSpPr>
        <p:spPr>
          <a:xfrm>
            <a:off x="135935" y="172423"/>
            <a:ext cx="4367239" cy="1615827"/>
          </a:xfrm>
          <a:prstGeom prst="rect">
            <a:avLst/>
          </a:prstGeom>
          <a:noFill/>
        </p:spPr>
        <p:txBody>
          <a:bodyPr wrap="square">
            <a:spAutoFit/>
          </a:bodyPr>
          <a:lstStyle/>
          <a:p>
            <a:pPr algn="ctr"/>
            <a:r>
              <a:rPr lang="fr-FR" sz="1650" b="0" i="0" u="none" strike="noStrike" baseline="0" dirty="0">
                <a:solidFill>
                  <a:schemeClr val="bg1"/>
                </a:solidFill>
                <a:latin typeface="MyriadPro-Light"/>
              </a:rPr>
              <a:t>Les parents ont besoin d’être préparés à l’allaitement maternel et cette étape est cruciale pendant la grossesse. Toutefois, il se peut qu’ils ne comprennent pas pleinement la nécessité d’allaiter leur nouveau-né ou la nécessité de s’y préparer.</a:t>
            </a:r>
            <a:endParaRPr lang="en-MY" sz="1650" dirty="0">
              <a:solidFill>
                <a:schemeClr val="bg1"/>
              </a:solidFill>
            </a:endParaRPr>
          </a:p>
        </p:txBody>
      </p:sp>
      <p:sp>
        <p:nvSpPr>
          <p:cNvPr id="19" name="TextBox 18">
            <a:extLst>
              <a:ext uri="{FF2B5EF4-FFF2-40B4-BE49-F238E27FC236}">
                <a16:creationId xmlns:a16="http://schemas.microsoft.com/office/drawing/2014/main" id="{59332CC7-5EB8-F9F5-9FA4-AD06B63A2597}"/>
              </a:ext>
            </a:extLst>
          </p:cNvPr>
          <p:cNvSpPr txBox="1"/>
          <p:nvPr/>
        </p:nvSpPr>
        <p:spPr>
          <a:xfrm>
            <a:off x="4747096" y="162535"/>
            <a:ext cx="4178710" cy="338554"/>
          </a:xfrm>
          <a:prstGeom prst="rect">
            <a:avLst/>
          </a:prstGeom>
          <a:noFill/>
        </p:spPr>
        <p:txBody>
          <a:bodyPr wrap="square">
            <a:spAutoFit/>
          </a:bodyPr>
          <a:lstStyle/>
          <a:p>
            <a:r>
              <a:rPr lang="en-MY" sz="1600" b="1" i="0" u="none" strike="noStrike" baseline="0" dirty="0">
                <a:solidFill>
                  <a:srgbClr val="104289"/>
                </a:solidFill>
                <a:latin typeface="Montserrat-Bold"/>
              </a:rPr>
              <a:t>Les parents doivent savoir:</a:t>
            </a:r>
            <a:endParaRPr lang="en-MY" sz="1600" dirty="0"/>
          </a:p>
        </p:txBody>
      </p:sp>
      <p:sp>
        <p:nvSpPr>
          <p:cNvPr id="20" name="TextBox 19">
            <a:extLst>
              <a:ext uri="{FF2B5EF4-FFF2-40B4-BE49-F238E27FC236}">
                <a16:creationId xmlns:a16="http://schemas.microsoft.com/office/drawing/2014/main" id="{9ECAFDE5-CBDE-A6CA-DF3B-B9D0FE704065}"/>
              </a:ext>
            </a:extLst>
          </p:cNvPr>
          <p:cNvSpPr txBox="1"/>
          <p:nvPr/>
        </p:nvSpPr>
        <p:spPr>
          <a:xfrm>
            <a:off x="4747096" y="439592"/>
            <a:ext cx="4396904" cy="1077218"/>
          </a:xfrm>
          <a:prstGeom prst="rect">
            <a:avLst/>
          </a:prstGeom>
          <a:noFill/>
        </p:spPr>
        <p:txBody>
          <a:bodyPr wrap="square">
            <a:spAutoFit/>
          </a:bodyPr>
          <a:lstStyle/>
          <a:p>
            <a:pPr marL="285750" indent="-285750">
              <a:buFont typeface="Arial" panose="020B0604020202020204" pitchFamily="34" charset="0"/>
              <a:buChar char="•"/>
            </a:pPr>
            <a:r>
              <a:rPr lang="fr-FR" sz="1600" dirty="0">
                <a:latin typeface="MyriadPro-Light"/>
              </a:rPr>
              <a:t>Importance et durée de l’allaitement maternel</a:t>
            </a:r>
          </a:p>
          <a:p>
            <a:pPr marL="285750" indent="-285750">
              <a:buFont typeface="Arial" panose="020B0604020202020204" pitchFamily="34" charset="0"/>
              <a:buChar char="•"/>
            </a:pPr>
            <a:r>
              <a:rPr lang="fr-FR" sz="1600" dirty="0">
                <a:latin typeface="MyriadPro-Light"/>
              </a:rPr>
              <a:t>Planifier l’accouchement</a:t>
            </a:r>
          </a:p>
          <a:p>
            <a:pPr marL="285750" indent="-285750">
              <a:buFont typeface="Arial" panose="020B0604020202020204" pitchFamily="34" charset="0"/>
              <a:buChar char="•"/>
            </a:pPr>
            <a:r>
              <a:rPr lang="fr-FR" sz="1600" dirty="0">
                <a:latin typeface="MyriadPro-Light"/>
              </a:rPr>
              <a:t>Informations sur l’allaitement maternel</a:t>
            </a:r>
          </a:p>
          <a:p>
            <a:pPr marL="285750" indent="-285750">
              <a:buFont typeface="Arial" panose="020B0604020202020204" pitchFamily="34" charset="0"/>
              <a:buChar char="•"/>
            </a:pPr>
            <a:r>
              <a:rPr lang="fr-FR" sz="1600" dirty="0">
                <a:latin typeface="MyriadPro-Light"/>
              </a:rPr>
              <a:t>Allaitement maternel et travail</a:t>
            </a:r>
          </a:p>
        </p:txBody>
      </p:sp>
      <p:sp>
        <p:nvSpPr>
          <p:cNvPr id="21" name="TextBox 20">
            <a:extLst>
              <a:ext uri="{FF2B5EF4-FFF2-40B4-BE49-F238E27FC236}">
                <a16:creationId xmlns:a16="http://schemas.microsoft.com/office/drawing/2014/main" id="{2B8B4D14-2DE5-1DF3-6361-3556184521A7}"/>
              </a:ext>
            </a:extLst>
          </p:cNvPr>
          <p:cNvSpPr txBox="1"/>
          <p:nvPr/>
        </p:nvSpPr>
        <p:spPr>
          <a:xfrm>
            <a:off x="57280" y="4340410"/>
            <a:ext cx="4552536" cy="338554"/>
          </a:xfrm>
          <a:prstGeom prst="rect">
            <a:avLst/>
          </a:prstGeom>
          <a:noFill/>
        </p:spPr>
        <p:txBody>
          <a:bodyPr wrap="square">
            <a:spAutoFit/>
          </a:bodyPr>
          <a:lstStyle/>
          <a:p>
            <a:r>
              <a:rPr lang="fr-FR" sz="1600" b="1" i="0" u="none" strike="noStrike" baseline="0" dirty="0">
                <a:solidFill>
                  <a:srgbClr val="C80017"/>
                </a:solidFill>
                <a:latin typeface="Montserrat-Bold"/>
              </a:rPr>
              <a:t>Défis liés à la diffusion de l’information:</a:t>
            </a:r>
            <a:endParaRPr lang="en-MY" sz="1600" dirty="0"/>
          </a:p>
        </p:txBody>
      </p:sp>
      <p:sp>
        <p:nvSpPr>
          <p:cNvPr id="22" name="TextBox 21">
            <a:extLst>
              <a:ext uri="{FF2B5EF4-FFF2-40B4-BE49-F238E27FC236}">
                <a16:creationId xmlns:a16="http://schemas.microsoft.com/office/drawing/2014/main" id="{FA7F89B4-7CF3-EEC1-47E0-83401851E73C}"/>
              </a:ext>
            </a:extLst>
          </p:cNvPr>
          <p:cNvSpPr txBox="1"/>
          <p:nvPr/>
        </p:nvSpPr>
        <p:spPr>
          <a:xfrm>
            <a:off x="201090" y="4666703"/>
            <a:ext cx="4336027" cy="1323439"/>
          </a:xfrm>
          <a:prstGeom prst="rect">
            <a:avLst/>
          </a:prstGeom>
          <a:noFill/>
        </p:spPr>
        <p:txBody>
          <a:bodyPr wrap="square">
            <a:spAutoFit/>
          </a:bodyPr>
          <a:lstStyle/>
          <a:p>
            <a:pPr marL="285750" indent="-285750">
              <a:buFont typeface="Arial" panose="020B0604020202020204" pitchFamily="34" charset="0"/>
              <a:buChar char="•"/>
            </a:pPr>
            <a:r>
              <a:rPr lang="fr-FR" sz="1600" b="0" i="0" u="none" strike="noStrike" baseline="0" dirty="0">
                <a:latin typeface="MyriadPro-Light"/>
              </a:rPr>
              <a:t>Conflits de priorités dans leur éducation</a:t>
            </a:r>
          </a:p>
          <a:p>
            <a:pPr marL="285750" indent="-285750">
              <a:buFont typeface="Arial" panose="020B0604020202020204" pitchFamily="34" charset="0"/>
              <a:buChar char="•"/>
            </a:pPr>
            <a:r>
              <a:rPr lang="fr-FR" sz="1600" b="0" i="0" u="none" strike="noStrike" baseline="0" dirty="0">
                <a:latin typeface="MyriadPro-Light"/>
              </a:rPr>
              <a:t>Le personnel prénatal est souvent insuffisamment formé pour cette mission</a:t>
            </a:r>
          </a:p>
          <a:p>
            <a:pPr marL="285750" indent="-285750">
              <a:buFont typeface="Arial" panose="020B0604020202020204" pitchFamily="34" charset="0"/>
              <a:buChar char="•"/>
            </a:pPr>
            <a:r>
              <a:rPr lang="fr-FR" sz="1600" b="0" i="0" u="none" strike="noStrike" baseline="0" dirty="0">
                <a:latin typeface="MyriadPro-Light"/>
              </a:rPr>
              <a:t>Manque d’engagement du personnel et des prestataires de soins de santé</a:t>
            </a:r>
          </a:p>
        </p:txBody>
      </p:sp>
      <p:pic>
        <p:nvPicPr>
          <p:cNvPr id="23" name="Picture 22" descr="Icon&#10;&#10;Description automatically generated">
            <a:extLst>
              <a:ext uri="{FF2B5EF4-FFF2-40B4-BE49-F238E27FC236}">
                <a16:creationId xmlns:a16="http://schemas.microsoft.com/office/drawing/2014/main" id="{E8DD86AF-A4F9-53FA-4F48-912E05A24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7064" y="1379407"/>
            <a:ext cx="1260000" cy="1260000"/>
          </a:xfrm>
          <a:prstGeom prst="rect">
            <a:avLst/>
          </a:prstGeom>
        </p:spPr>
      </p:pic>
      <p:pic>
        <p:nvPicPr>
          <p:cNvPr id="24" name="Picture 23" descr="A picture containing person, indoor, baby&#10;&#10;Description automatically generated">
            <a:extLst>
              <a:ext uri="{FF2B5EF4-FFF2-40B4-BE49-F238E27FC236}">
                <a16:creationId xmlns:a16="http://schemas.microsoft.com/office/drawing/2014/main" id="{2FCD9D8C-DF6F-56A0-2270-C6B4B3349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846" y="2860487"/>
            <a:ext cx="1800000" cy="1346853"/>
          </a:xfrm>
          <a:prstGeom prst="ellipse">
            <a:avLst/>
          </a:prstGeom>
        </p:spPr>
      </p:pic>
      <p:pic>
        <p:nvPicPr>
          <p:cNvPr id="25" name="Picture 24" descr="A group of people sitting in a room&#10;&#10;Description automatically generated with low confidence">
            <a:extLst>
              <a:ext uri="{FF2B5EF4-FFF2-40B4-BE49-F238E27FC236}">
                <a16:creationId xmlns:a16="http://schemas.microsoft.com/office/drawing/2014/main" id="{F511E302-37E6-B1CB-41BB-602BB119A5C6}"/>
              </a:ext>
            </a:extLst>
          </p:cNvPr>
          <p:cNvPicPr>
            <a:picLocks noChangeAspect="1"/>
          </p:cNvPicPr>
          <p:nvPr/>
        </p:nvPicPr>
        <p:blipFill rotWithShape="1">
          <a:blip r:embed="rId4">
            <a:extLst>
              <a:ext uri="{28A0092B-C50C-407E-A947-70E740481C1C}">
                <a14:useLocalDpi xmlns:a14="http://schemas.microsoft.com/office/drawing/2010/main" val="0"/>
              </a:ext>
            </a:extLst>
          </a:blip>
          <a:srcRect l="13578" t="25175" r="10155"/>
          <a:stretch/>
        </p:blipFill>
        <p:spPr>
          <a:xfrm>
            <a:off x="89889" y="1564404"/>
            <a:ext cx="1800000" cy="1324484"/>
          </a:xfrm>
          <a:prstGeom prst="ellipse">
            <a:avLst/>
          </a:prstGeom>
        </p:spPr>
      </p:pic>
      <p:pic>
        <p:nvPicPr>
          <p:cNvPr id="26" name="Picture 25" descr="A group of people dancing&#10;&#10;Description automatically generated with medium confidence">
            <a:extLst>
              <a:ext uri="{FF2B5EF4-FFF2-40B4-BE49-F238E27FC236}">
                <a16:creationId xmlns:a16="http://schemas.microsoft.com/office/drawing/2014/main" id="{2ED9F0FD-3582-0AB0-6DE4-F257F23E156F}"/>
              </a:ext>
            </a:extLst>
          </p:cNvPr>
          <p:cNvPicPr>
            <a:picLocks noChangeAspect="1"/>
          </p:cNvPicPr>
          <p:nvPr/>
        </p:nvPicPr>
        <p:blipFill rotWithShape="1">
          <a:blip r:embed="rId5">
            <a:extLst>
              <a:ext uri="{28A0092B-C50C-407E-A947-70E740481C1C}">
                <a14:useLocalDpi xmlns:a14="http://schemas.microsoft.com/office/drawing/2010/main" val="0"/>
              </a:ext>
            </a:extLst>
          </a:blip>
          <a:srcRect l="3355" t="23911" r="22422"/>
          <a:stretch/>
        </p:blipFill>
        <p:spPr>
          <a:xfrm>
            <a:off x="6014704" y="2345117"/>
            <a:ext cx="1800000" cy="1383952"/>
          </a:xfrm>
          <a:prstGeom prst="ellipse">
            <a:avLst/>
          </a:prstGeom>
        </p:spPr>
      </p:pic>
      <p:pic>
        <p:nvPicPr>
          <p:cNvPr id="27" name="Picture 26" descr="A group of people sitting at a table outside&#10;&#10;Description automatically generated with low confidence">
            <a:extLst>
              <a:ext uri="{FF2B5EF4-FFF2-40B4-BE49-F238E27FC236}">
                <a16:creationId xmlns:a16="http://schemas.microsoft.com/office/drawing/2014/main" id="{A18290B5-722F-8AE4-5255-77D2EB965D04}"/>
              </a:ext>
            </a:extLst>
          </p:cNvPr>
          <p:cNvPicPr>
            <a:picLocks noChangeAspect="1"/>
          </p:cNvPicPr>
          <p:nvPr/>
        </p:nvPicPr>
        <p:blipFill rotWithShape="1">
          <a:blip r:embed="rId6">
            <a:extLst>
              <a:ext uri="{28A0092B-C50C-407E-A947-70E740481C1C}">
                <a14:useLocalDpi xmlns:a14="http://schemas.microsoft.com/office/drawing/2010/main" val="0"/>
              </a:ext>
            </a:extLst>
          </a:blip>
          <a:srcRect r="12191" b="9983"/>
          <a:stretch/>
        </p:blipFill>
        <p:spPr>
          <a:xfrm>
            <a:off x="7280949" y="1301452"/>
            <a:ext cx="1800000" cy="1383952"/>
          </a:xfrm>
          <a:prstGeom prst="ellipse">
            <a:avLst/>
          </a:prstGeom>
        </p:spPr>
      </p:pic>
      <p:sp>
        <p:nvSpPr>
          <p:cNvPr id="28" name="Rectangle 27">
            <a:extLst>
              <a:ext uri="{FF2B5EF4-FFF2-40B4-BE49-F238E27FC236}">
                <a16:creationId xmlns:a16="http://schemas.microsoft.com/office/drawing/2014/main" id="{128ABFEC-B769-948B-FE73-84A3D31915D0}"/>
              </a:ext>
            </a:extLst>
          </p:cNvPr>
          <p:cNvSpPr/>
          <p:nvPr/>
        </p:nvSpPr>
        <p:spPr>
          <a:xfrm>
            <a:off x="0" y="6528619"/>
            <a:ext cx="9144000" cy="3293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latin typeface="Tahoma" panose="020B0604030504040204" pitchFamily="34" charset="0"/>
                <a:ea typeface="Tahoma" panose="020B0604030504040204" pitchFamily="34" charset="0"/>
                <a:cs typeface="Tahoma" panose="020B0604030504040204" pitchFamily="34" charset="0"/>
              </a:rPr>
              <a:t>WABA | SEMAINE MONDIALE DE L’ALLAITEMENT MATERNEL 2022</a:t>
            </a:r>
            <a:endParaRPr lang="en-MY" sz="1800" dirty="0">
              <a:latin typeface="Tahoma" panose="020B0604030504040204" pitchFamily="34" charset="0"/>
              <a:ea typeface="Tahoma" panose="020B0604030504040204" pitchFamily="34" charset="0"/>
              <a:cs typeface="Tahoma" panose="020B0604030504040204" pitchFamily="34" charset="0"/>
            </a:endParaRPr>
          </a:p>
        </p:txBody>
      </p:sp>
      <p:pic>
        <p:nvPicPr>
          <p:cNvPr id="30" name="Picture 29" descr="A picture containing logo&#10;&#10;Description automatically generated">
            <a:extLst>
              <a:ext uri="{FF2B5EF4-FFF2-40B4-BE49-F238E27FC236}">
                <a16:creationId xmlns:a16="http://schemas.microsoft.com/office/drawing/2014/main" id="{32481296-3A6D-8B5E-834F-BDB92D0659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740" y="6263199"/>
            <a:ext cx="451303" cy="594000"/>
          </a:xfrm>
          <a:prstGeom prst="rect">
            <a:avLst/>
          </a:prstGeom>
        </p:spPr>
      </p:pic>
      <p:pic>
        <p:nvPicPr>
          <p:cNvPr id="32" name="Picture 31" descr="Logo&#10;&#10;Description automatically generated">
            <a:extLst>
              <a:ext uri="{FF2B5EF4-FFF2-40B4-BE49-F238E27FC236}">
                <a16:creationId xmlns:a16="http://schemas.microsoft.com/office/drawing/2014/main" id="{17D37D09-5B23-576A-58ED-042C0805C3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2163" y="6228278"/>
            <a:ext cx="635467" cy="619089"/>
          </a:xfrm>
          <a:prstGeom prst="rect">
            <a:avLst/>
          </a:prstGeom>
        </p:spPr>
      </p:pic>
    </p:spTree>
    <p:extLst>
      <p:ext uri="{BB962C8B-B14F-4D97-AF65-F5344CB8AC3E}">
        <p14:creationId xmlns:p14="http://schemas.microsoft.com/office/powerpoint/2010/main" val="4292147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99D2BA-3B6D-4D1C-A695-4AEDF41345C9}"/>
              </a:ext>
            </a:extLst>
          </p:cNvPr>
          <p:cNvSpPr/>
          <p:nvPr/>
        </p:nvSpPr>
        <p:spPr>
          <a:xfrm>
            <a:off x="0" y="6542844"/>
            <a:ext cx="9144000" cy="32403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latin typeface="Tahoma" panose="020B0604030504040204" pitchFamily="34" charset="0"/>
                <a:ea typeface="Tahoma" panose="020B0604030504040204" pitchFamily="34" charset="0"/>
                <a:cs typeface="Tahoma" panose="020B0604030504040204" pitchFamily="34" charset="0"/>
              </a:rPr>
              <a:t>WABA | SEMAINE MONDIALE DE L’ALLAITEMENT MATERNEL 2022</a:t>
            </a:r>
            <a:endParaRPr lang="en-MY" sz="18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A picture containing logo&#10;&#10;Description automatically generated">
            <a:extLst>
              <a:ext uri="{FF2B5EF4-FFF2-40B4-BE49-F238E27FC236}">
                <a16:creationId xmlns:a16="http://schemas.microsoft.com/office/drawing/2014/main" id="{EA597180-99BF-4642-82A4-E2FB81F99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740" y="6263199"/>
            <a:ext cx="451303" cy="594000"/>
          </a:xfrm>
          <a:prstGeom prst="rect">
            <a:avLst/>
          </a:prstGeom>
        </p:spPr>
      </p:pic>
      <p:sp>
        <p:nvSpPr>
          <p:cNvPr id="8" name="Rectangle 7">
            <a:extLst>
              <a:ext uri="{FF2B5EF4-FFF2-40B4-BE49-F238E27FC236}">
                <a16:creationId xmlns:a16="http://schemas.microsoft.com/office/drawing/2014/main" id="{26DD7021-BAFB-F90A-719A-84F6B350C7D6}"/>
              </a:ext>
            </a:extLst>
          </p:cNvPr>
          <p:cNvSpPr/>
          <p:nvPr/>
        </p:nvSpPr>
        <p:spPr>
          <a:xfrm>
            <a:off x="135935" y="117652"/>
            <a:ext cx="4367239" cy="2942303"/>
          </a:xfrm>
          <a:prstGeom prst="rect">
            <a:avLst/>
          </a:prstGeom>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0" name="Rectangle 9">
            <a:extLst>
              <a:ext uri="{FF2B5EF4-FFF2-40B4-BE49-F238E27FC236}">
                <a16:creationId xmlns:a16="http://schemas.microsoft.com/office/drawing/2014/main" id="{B309D387-3439-71E9-B6BC-C65AEC15807C}"/>
              </a:ext>
            </a:extLst>
          </p:cNvPr>
          <p:cNvSpPr/>
          <p:nvPr/>
        </p:nvSpPr>
        <p:spPr>
          <a:xfrm>
            <a:off x="4650658" y="117652"/>
            <a:ext cx="4367239" cy="294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1" name="Rectangle 10">
            <a:extLst>
              <a:ext uri="{FF2B5EF4-FFF2-40B4-BE49-F238E27FC236}">
                <a16:creationId xmlns:a16="http://schemas.microsoft.com/office/drawing/2014/main" id="{AAA38339-F1C8-F9EC-0441-AB2EA60CBC0C}"/>
              </a:ext>
            </a:extLst>
          </p:cNvPr>
          <p:cNvSpPr/>
          <p:nvPr/>
        </p:nvSpPr>
        <p:spPr>
          <a:xfrm>
            <a:off x="135935" y="3193025"/>
            <a:ext cx="4367239" cy="294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2" name="Rectangle 11">
            <a:extLst>
              <a:ext uri="{FF2B5EF4-FFF2-40B4-BE49-F238E27FC236}">
                <a16:creationId xmlns:a16="http://schemas.microsoft.com/office/drawing/2014/main" id="{BBB38E7D-E925-1047-915C-B76849B5DAC3}"/>
              </a:ext>
            </a:extLst>
          </p:cNvPr>
          <p:cNvSpPr/>
          <p:nvPr/>
        </p:nvSpPr>
        <p:spPr>
          <a:xfrm>
            <a:off x="4356554" y="3193025"/>
            <a:ext cx="4661344" cy="2969861"/>
          </a:xfrm>
          <a:prstGeom prst="rect">
            <a:avLst/>
          </a:prstGeom>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3" name="Rectangle 12">
            <a:extLst>
              <a:ext uri="{FF2B5EF4-FFF2-40B4-BE49-F238E27FC236}">
                <a16:creationId xmlns:a16="http://schemas.microsoft.com/office/drawing/2014/main" id="{64EFDAC6-384E-C6D6-A5C8-A9140004D0DE}"/>
              </a:ext>
            </a:extLst>
          </p:cNvPr>
          <p:cNvSpPr/>
          <p:nvPr/>
        </p:nvSpPr>
        <p:spPr>
          <a:xfrm>
            <a:off x="3175819" y="2635045"/>
            <a:ext cx="2792361" cy="832427"/>
          </a:xfrm>
          <a:prstGeom prst="rect">
            <a:avLst/>
          </a:prstGeom>
          <a:solidFill>
            <a:schemeClr val="accent4">
              <a:lumMod val="75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4" name="TextBox 13">
            <a:extLst>
              <a:ext uri="{FF2B5EF4-FFF2-40B4-BE49-F238E27FC236}">
                <a16:creationId xmlns:a16="http://schemas.microsoft.com/office/drawing/2014/main" id="{574C7B7E-0C01-E8C3-03FE-7D9A1105C43E}"/>
              </a:ext>
            </a:extLst>
          </p:cNvPr>
          <p:cNvSpPr txBox="1"/>
          <p:nvPr/>
        </p:nvSpPr>
        <p:spPr>
          <a:xfrm>
            <a:off x="3184788" y="2648301"/>
            <a:ext cx="2783391" cy="830997"/>
          </a:xfrm>
          <a:prstGeom prst="rect">
            <a:avLst/>
          </a:prstGeom>
          <a:noFill/>
        </p:spPr>
        <p:txBody>
          <a:bodyPr wrap="square">
            <a:spAutoFit/>
          </a:bodyPr>
          <a:lstStyle/>
          <a:p>
            <a:pPr algn="ctr"/>
            <a:r>
              <a:rPr lang="en-MY" sz="1600" b="1" i="0" u="none" strike="noStrike" baseline="0" dirty="0">
                <a:solidFill>
                  <a:schemeClr val="bg1"/>
                </a:solidFill>
                <a:latin typeface="Montserrat-Bold"/>
              </a:rPr>
              <a:t>Travail et accouchement / naissance</a:t>
            </a:r>
            <a:endParaRPr lang="en-MY" sz="1600" dirty="0">
              <a:solidFill>
                <a:schemeClr val="bg1"/>
              </a:solidFill>
            </a:endParaRPr>
          </a:p>
        </p:txBody>
      </p:sp>
      <p:sp>
        <p:nvSpPr>
          <p:cNvPr id="15" name="TextBox 14">
            <a:extLst>
              <a:ext uri="{FF2B5EF4-FFF2-40B4-BE49-F238E27FC236}">
                <a16:creationId xmlns:a16="http://schemas.microsoft.com/office/drawing/2014/main" id="{0AB6BDA8-F7F2-EFA8-3DFB-9E429EE1152A}"/>
              </a:ext>
            </a:extLst>
          </p:cNvPr>
          <p:cNvSpPr txBox="1"/>
          <p:nvPr/>
        </p:nvSpPr>
        <p:spPr>
          <a:xfrm>
            <a:off x="126104" y="152003"/>
            <a:ext cx="4367240" cy="1200329"/>
          </a:xfrm>
          <a:prstGeom prst="rect">
            <a:avLst/>
          </a:prstGeom>
          <a:noFill/>
        </p:spPr>
        <p:txBody>
          <a:bodyPr wrap="square">
            <a:spAutoFit/>
          </a:bodyPr>
          <a:lstStyle/>
          <a:p>
            <a:pPr algn="ctr"/>
            <a:r>
              <a:rPr lang="fr-FR" sz="1800" b="0" i="0" u="none" strike="noStrike" baseline="0" dirty="0">
                <a:solidFill>
                  <a:schemeClr val="bg1"/>
                </a:solidFill>
                <a:latin typeface="MyriadPro-Light"/>
              </a:rPr>
              <a:t>Les interventions médicales pendant le travail et l’accouchement peuvent interférer avec l’initiation et l’établissement de l’allaitement maternel.</a:t>
            </a:r>
            <a:endParaRPr lang="en-MY" dirty="0">
              <a:solidFill>
                <a:schemeClr val="bg1"/>
              </a:solidFill>
            </a:endParaRPr>
          </a:p>
        </p:txBody>
      </p:sp>
      <p:sp>
        <p:nvSpPr>
          <p:cNvPr id="16" name="TextBox 15">
            <a:extLst>
              <a:ext uri="{FF2B5EF4-FFF2-40B4-BE49-F238E27FC236}">
                <a16:creationId xmlns:a16="http://schemas.microsoft.com/office/drawing/2014/main" id="{8338D113-C73B-62D1-D186-B4E34CA4080A}"/>
              </a:ext>
            </a:extLst>
          </p:cNvPr>
          <p:cNvSpPr txBox="1"/>
          <p:nvPr/>
        </p:nvSpPr>
        <p:spPr>
          <a:xfrm>
            <a:off x="83574" y="3656670"/>
            <a:ext cx="4075471" cy="584775"/>
          </a:xfrm>
          <a:prstGeom prst="rect">
            <a:avLst/>
          </a:prstGeom>
          <a:noFill/>
        </p:spPr>
        <p:txBody>
          <a:bodyPr wrap="square">
            <a:spAutoFit/>
          </a:bodyPr>
          <a:lstStyle/>
          <a:p>
            <a:r>
              <a:rPr lang="fr-FR" sz="1600" b="1" i="0" u="none" strike="noStrike" baseline="0" dirty="0">
                <a:solidFill>
                  <a:srgbClr val="C80017"/>
                </a:solidFill>
                <a:latin typeface="Montserrat-Bold"/>
              </a:rPr>
              <a:t>Défis pendant le travail et l’accouchement:</a:t>
            </a:r>
            <a:endParaRPr lang="en-MY" sz="1600" dirty="0"/>
          </a:p>
        </p:txBody>
      </p:sp>
      <p:sp>
        <p:nvSpPr>
          <p:cNvPr id="17" name="TextBox 16">
            <a:extLst>
              <a:ext uri="{FF2B5EF4-FFF2-40B4-BE49-F238E27FC236}">
                <a16:creationId xmlns:a16="http://schemas.microsoft.com/office/drawing/2014/main" id="{ADA04BAF-7302-5F63-3D28-76F590ADF8E4}"/>
              </a:ext>
            </a:extLst>
          </p:cNvPr>
          <p:cNvSpPr txBox="1"/>
          <p:nvPr/>
        </p:nvSpPr>
        <p:spPr>
          <a:xfrm>
            <a:off x="67112" y="4179173"/>
            <a:ext cx="4075471" cy="1708160"/>
          </a:xfrm>
          <a:prstGeom prst="rect">
            <a:avLst/>
          </a:prstGeom>
          <a:noFill/>
        </p:spPr>
        <p:txBody>
          <a:bodyPr wrap="square">
            <a:spAutoFit/>
          </a:bodyPr>
          <a:lstStyle/>
          <a:p>
            <a:pPr marL="285750" indent="-285750">
              <a:buFont typeface="Arial" panose="020B0604020202020204" pitchFamily="34" charset="0"/>
              <a:buChar char="•"/>
            </a:pPr>
            <a:r>
              <a:rPr lang="fr-FR" sz="1500" b="0" i="0" u="none" strike="noStrike" baseline="0" dirty="0">
                <a:latin typeface="MyriadPro-Light"/>
              </a:rPr>
              <a:t>Les services de maternité ne disposent souvent pas d’une politique de soins adaptée aux besoins des mères</a:t>
            </a:r>
          </a:p>
          <a:p>
            <a:pPr marL="285750" indent="-285750">
              <a:buFont typeface="Arial" panose="020B0604020202020204" pitchFamily="34" charset="0"/>
              <a:buChar char="•"/>
            </a:pPr>
            <a:r>
              <a:rPr lang="fr-FR" sz="1500" b="0" i="0" u="none" strike="noStrike" baseline="0" dirty="0">
                <a:latin typeface="MyriadPro-Light"/>
              </a:rPr>
              <a:t>Politique de l’initiative Hôpital Amis des Bébés (IHAB) mal appliquée ou inexistante</a:t>
            </a:r>
          </a:p>
          <a:p>
            <a:pPr marL="285750" indent="-285750">
              <a:buFont typeface="Arial" panose="020B0604020202020204" pitchFamily="34" charset="0"/>
              <a:buChar char="•"/>
            </a:pPr>
            <a:r>
              <a:rPr lang="fr-FR" sz="1500" b="0" i="0" u="none" strike="noStrike" baseline="0" dirty="0">
                <a:latin typeface="MyriadPro-Light"/>
              </a:rPr>
              <a:t>Pénurie de sages-femmes et d’infirmières et manque de formation adéquate pour celles-ci</a:t>
            </a:r>
          </a:p>
        </p:txBody>
      </p:sp>
      <p:sp>
        <p:nvSpPr>
          <p:cNvPr id="20" name="TextBox 19">
            <a:extLst>
              <a:ext uri="{FF2B5EF4-FFF2-40B4-BE49-F238E27FC236}">
                <a16:creationId xmlns:a16="http://schemas.microsoft.com/office/drawing/2014/main" id="{FF40CA4B-0850-1CB0-D77D-BD2DCC4661B9}"/>
              </a:ext>
            </a:extLst>
          </p:cNvPr>
          <p:cNvSpPr txBox="1"/>
          <p:nvPr/>
        </p:nvSpPr>
        <p:spPr>
          <a:xfrm>
            <a:off x="4601498" y="165756"/>
            <a:ext cx="4571999" cy="323165"/>
          </a:xfrm>
          <a:prstGeom prst="rect">
            <a:avLst/>
          </a:prstGeom>
          <a:noFill/>
        </p:spPr>
        <p:txBody>
          <a:bodyPr wrap="square">
            <a:spAutoFit/>
          </a:bodyPr>
          <a:lstStyle/>
          <a:p>
            <a:r>
              <a:rPr lang="fr-FR" sz="1500" b="1" i="0" u="none" strike="noStrike" baseline="0" dirty="0">
                <a:solidFill>
                  <a:srgbClr val="104289"/>
                </a:solidFill>
                <a:latin typeface="Montserrat-Bold"/>
              </a:rPr>
              <a:t>Les soins adaptés aux mères comprennent:</a:t>
            </a:r>
            <a:endParaRPr lang="en-MY" sz="1500" dirty="0"/>
          </a:p>
        </p:txBody>
      </p:sp>
      <p:sp>
        <p:nvSpPr>
          <p:cNvPr id="21" name="TextBox 20">
            <a:extLst>
              <a:ext uri="{FF2B5EF4-FFF2-40B4-BE49-F238E27FC236}">
                <a16:creationId xmlns:a16="http://schemas.microsoft.com/office/drawing/2014/main" id="{DA816ED3-B562-FE0C-EA7E-4D956E09AC95}"/>
              </a:ext>
            </a:extLst>
          </p:cNvPr>
          <p:cNvSpPr txBox="1"/>
          <p:nvPr/>
        </p:nvSpPr>
        <p:spPr>
          <a:xfrm>
            <a:off x="4946362" y="439592"/>
            <a:ext cx="4091199" cy="1708160"/>
          </a:xfrm>
          <a:prstGeom prst="rect">
            <a:avLst/>
          </a:prstGeom>
          <a:noFill/>
        </p:spPr>
        <p:txBody>
          <a:bodyPr wrap="square">
            <a:spAutoFit/>
          </a:bodyPr>
          <a:lstStyle/>
          <a:p>
            <a:pPr marL="285750" indent="-285750">
              <a:buFont typeface="Arial" panose="020B0604020202020204" pitchFamily="34" charset="0"/>
              <a:buChar char="•"/>
            </a:pPr>
            <a:r>
              <a:rPr lang="fr-FR" sz="1500" dirty="0">
                <a:latin typeface="MyriadPro-Light"/>
              </a:rPr>
              <a:t>Environnement calme et confortable</a:t>
            </a:r>
          </a:p>
          <a:p>
            <a:pPr marL="285750" indent="-285750">
              <a:buFont typeface="Arial" panose="020B0604020202020204" pitchFamily="34" charset="0"/>
              <a:buChar char="•"/>
            </a:pPr>
            <a:r>
              <a:rPr lang="fr-FR" sz="1500" dirty="0">
                <a:latin typeface="MyriadPro-Light"/>
              </a:rPr>
              <a:t>Liberté de se déplacer, de manger et de boire</a:t>
            </a:r>
          </a:p>
          <a:p>
            <a:pPr marL="285750" indent="-285750">
              <a:buFont typeface="Arial" panose="020B0604020202020204" pitchFamily="34" charset="0"/>
              <a:buChar char="•"/>
            </a:pPr>
            <a:r>
              <a:rPr lang="fr-FR" sz="1500" dirty="0">
                <a:latin typeface="MyriadPro-Light"/>
              </a:rPr>
              <a:t>Prise de médicaments et position d’accouchement minimales</a:t>
            </a:r>
          </a:p>
          <a:p>
            <a:pPr marL="285750" indent="-285750">
              <a:buFont typeface="Arial" panose="020B0604020202020204" pitchFamily="34" charset="0"/>
              <a:buChar char="•"/>
            </a:pPr>
            <a:r>
              <a:rPr lang="fr-FR" sz="1500" dirty="0">
                <a:latin typeface="MyriadPro-Light"/>
              </a:rPr>
              <a:t>Contact immédiat peau à peau et initiation précoce à l’allaitement maternel</a:t>
            </a:r>
          </a:p>
          <a:p>
            <a:pPr marL="285750" indent="-285750">
              <a:buFont typeface="Arial" panose="020B0604020202020204" pitchFamily="34" charset="0"/>
              <a:buChar char="•"/>
            </a:pPr>
            <a:r>
              <a:rPr lang="fr-FR" sz="1500" dirty="0">
                <a:latin typeface="MyriadPro-Light"/>
              </a:rPr>
              <a:t>Compagnon de choix </a:t>
            </a:r>
          </a:p>
        </p:txBody>
      </p:sp>
      <p:sp>
        <p:nvSpPr>
          <p:cNvPr id="22" name="TextBox 21">
            <a:extLst>
              <a:ext uri="{FF2B5EF4-FFF2-40B4-BE49-F238E27FC236}">
                <a16:creationId xmlns:a16="http://schemas.microsoft.com/office/drawing/2014/main" id="{F0E1C6B2-8B40-DFED-7236-6E21CFC7749C}"/>
              </a:ext>
            </a:extLst>
          </p:cNvPr>
          <p:cNvSpPr txBox="1"/>
          <p:nvPr/>
        </p:nvSpPr>
        <p:spPr>
          <a:xfrm>
            <a:off x="4383302" y="3563208"/>
            <a:ext cx="4165846" cy="338554"/>
          </a:xfrm>
          <a:prstGeom prst="rect">
            <a:avLst/>
          </a:prstGeom>
          <a:noFill/>
        </p:spPr>
        <p:txBody>
          <a:bodyPr wrap="square">
            <a:spAutoFit/>
          </a:bodyPr>
          <a:lstStyle/>
          <a:p>
            <a:r>
              <a:rPr lang="en-MY" sz="1600" b="1" i="0" u="none" strike="noStrike" baseline="0" dirty="0">
                <a:solidFill>
                  <a:srgbClr val="77FF33"/>
                </a:solidFill>
                <a:latin typeface="Montserrat-Bold"/>
              </a:rPr>
              <a:t>Comment </a:t>
            </a:r>
            <a:r>
              <a:rPr lang="en-MY" sz="1600" b="1" i="0" u="none" strike="noStrike" baseline="0" dirty="0" err="1">
                <a:solidFill>
                  <a:srgbClr val="77FF33"/>
                </a:solidFill>
                <a:latin typeface="Montserrat-Bold"/>
              </a:rPr>
              <a:t>améliorer</a:t>
            </a:r>
            <a:r>
              <a:rPr lang="en-MY" sz="1600" b="1" i="0" u="none" strike="noStrike" baseline="0" dirty="0">
                <a:solidFill>
                  <a:srgbClr val="77FF33"/>
                </a:solidFill>
                <a:latin typeface="Montserrat-Bold"/>
              </a:rPr>
              <a:t> le </a:t>
            </a:r>
            <a:r>
              <a:rPr lang="en-MY" sz="1600" b="1" i="0" u="none" strike="noStrike" baseline="0" dirty="0" err="1">
                <a:solidFill>
                  <a:srgbClr val="77FF33"/>
                </a:solidFill>
                <a:latin typeface="Montserrat-Bold"/>
              </a:rPr>
              <a:t>soutien</a:t>
            </a:r>
            <a:r>
              <a:rPr lang="en-MY" sz="1600" b="1" i="0" u="none" strike="noStrike" baseline="0" dirty="0">
                <a:solidFill>
                  <a:srgbClr val="77FF33"/>
                </a:solidFill>
                <a:latin typeface="Montserrat-Bold"/>
              </a:rPr>
              <a:t>:</a:t>
            </a:r>
            <a:endParaRPr lang="en-MY" sz="1600" dirty="0"/>
          </a:p>
        </p:txBody>
      </p:sp>
      <p:sp>
        <p:nvSpPr>
          <p:cNvPr id="23" name="TextBox 22">
            <a:extLst>
              <a:ext uri="{FF2B5EF4-FFF2-40B4-BE49-F238E27FC236}">
                <a16:creationId xmlns:a16="http://schemas.microsoft.com/office/drawing/2014/main" id="{7D9FEA64-7D72-2818-FDA0-5C17B97F2B75}"/>
              </a:ext>
            </a:extLst>
          </p:cNvPr>
          <p:cNvSpPr txBox="1"/>
          <p:nvPr/>
        </p:nvSpPr>
        <p:spPr>
          <a:xfrm>
            <a:off x="4356554" y="3825066"/>
            <a:ext cx="4730167" cy="2323713"/>
          </a:xfrm>
          <a:prstGeom prst="rect">
            <a:avLst/>
          </a:prstGeom>
          <a:noFill/>
        </p:spPr>
        <p:txBody>
          <a:bodyPr wrap="square">
            <a:spAutoFit/>
          </a:bodyPr>
          <a:lstStyle/>
          <a:p>
            <a:pPr marL="285750" indent="-285750" algn="l">
              <a:buFont typeface="Arial" panose="020B0604020202020204" pitchFamily="34" charset="0"/>
              <a:buChar char="•"/>
            </a:pPr>
            <a:r>
              <a:rPr lang="fr-FR" sz="1450" b="0" i="0" u="none" strike="noStrike" baseline="0" dirty="0">
                <a:solidFill>
                  <a:schemeClr val="bg1"/>
                </a:solidFill>
                <a:latin typeface="MyriadPro-Light"/>
              </a:rPr>
              <a:t>Plaidoyer en faveur de la politique, des investissements et de la mise en œuvre de soins adaptés aux besoins des mères et de l’IHAB dans les maternités</a:t>
            </a:r>
          </a:p>
          <a:p>
            <a:pPr marL="285750" indent="-285750" algn="l">
              <a:buFont typeface="Arial" panose="020B0604020202020204" pitchFamily="34" charset="0"/>
              <a:buChar char="•"/>
            </a:pPr>
            <a:r>
              <a:rPr lang="fr-FR" sz="1450" b="0" i="0" u="none" strike="noStrike" baseline="0" dirty="0">
                <a:solidFill>
                  <a:schemeClr val="bg1"/>
                </a:solidFill>
                <a:latin typeface="MyriadPro-Light"/>
              </a:rPr>
              <a:t>Intégrer les politiques favorables aux mères et l’IHAB dans les normes de qualité des soins de santé maternelle, néonatale et infantile (SMNI)</a:t>
            </a:r>
          </a:p>
          <a:p>
            <a:pPr marL="285750" indent="-285750" algn="l">
              <a:buFont typeface="Arial" panose="020B0604020202020204" pitchFamily="34" charset="0"/>
              <a:buChar char="•"/>
            </a:pPr>
            <a:r>
              <a:rPr lang="fr-FR" sz="1450" b="0" i="0" u="none" strike="noStrike" baseline="0" dirty="0">
                <a:solidFill>
                  <a:schemeClr val="bg1"/>
                </a:solidFill>
                <a:latin typeface="MyriadPro-Light"/>
              </a:rPr>
              <a:t>Veiller à ce que les prestataires de soins de santé aient les compétences nécessaires pour mettre en œuvre des soins adaptés aux besoins des mères et le contact immédiat peau à peau</a:t>
            </a:r>
          </a:p>
        </p:txBody>
      </p:sp>
      <p:pic>
        <p:nvPicPr>
          <p:cNvPr id="25" name="Picture 24" descr="Icon&#10;&#10;Description automatically generated">
            <a:extLst>
              <a:ext uri="{FF2B5EF4-FFF2-40B4-BE49-F238E27FC236}">
                <a16:creationId xmlns:a16="http://schemas.microsoft.com/office/drawing/2014/main" id="{7FB981D6-61A4-6173-A3C6-DAF1E60A5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5892" y="1380620"/>
            <a:ext cx="1260000" cy="1260000"/>
          </a:xfrm>
          <a:prstGeom prst="rect">
            <a:avLst/>
          </a:prstGeom>
        </p:spPr>
      </p:pic>
      <p:pic>
        <p:nvPicPr>
          <p:cNvPr id="27" name="Picture 26" descr="A picture containing person, indoor&#10;&#10;Description automatically generated">
            <a:extLst>
              <a:ext uri="{FF2B5EF4-FFF2-40B4-BE49-F238E27FC236}">
                <a16:creationId xmlns:a16="http://schemas.microsoft.com/office/drawing/2014/main" id="{0F5DD61F-44DC-2E85-5ADF-B7F792C51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628" y="2420417"/>
            <a:ext cx="1800000" cy="1258939"/>
          </a:xfrm>
          <a:prstGeom prst="ellipse">
            <a:avLst/>
          </a:prstGeom>
        </p:spPr>
      </p:pic>
      <p:pic>
        <p:nvPicPr>
          <p:cNvPr id="29" name="Picture 28" descr="A picture containing wall, person, indoor, hospital room&#10;&#10;Description automatically generated">
            <a:extLst>
              <a:ext uri="{FF2B5EF4-FFF2-40B4-BE49-F238E27FC236}">
                <a16:creationId xmlns:a16="http://schemas.microsoft.com/office/drawing/2014/main" id="{0C4E7037-7DC1-5FC7-9773-4E8306D0058C}"/>
              </a:ext>
            </a:extLst>
          </p:cNvPr>
          <p:cNvPicPr>
            <a:picLocks noChangeAspect="1"/>
          </p:cNvPicPr>
          <p:nvPr/>
        </p:nvPicPr>
        <p:blipFill rotWithShape="1">
          <a:blip r:embed="rId5">
            <a:extLst>
              <a:ext uri="{28A0092B-C50C-407E-A947-70E740481C1C}">
                <a14:useLocalDpi xmlns:a14="http://schemas.microsoft.com/office/drawing/2010/main" val="0"/>
              </a:ext>
            </a:extLst>
          </a:blip>
          <a:srcRect l="-197" r="12811"/>
          <a:stretch/>
        </p:blipFill>
        <p:spPr>
          <a:xfrm>
            <a:off x="7571064" y="1856306"/>
            <a:ext cx="1572936" cy="1148798"/>
          </a:xfrm>
          <a:prstGeom prst="ellipse">
            <a:avLst/>
          </a:prstGeom>
        </p:spPr>
      </p:pic>
      <p:pic>
        <p:nvPicPr>
          <p:cNvPr id="31" name="Picture 30" descr="A person and person taking a selfie in a car&#10;&#10;Description automatically generated">
            <a:extLst>
              <a:ext uri="{FF2B5EF4-FFF2-40B4-BE49-F238E27FC236}">
                <a16:creationId xmlns:a16="http://schemas.microsoft.com/office/drawing/2014/main" id="{BB9037AD-05D6-B3A5-D07A-482AC5A5B8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74" y="1271221"/>
            <a:ext cx="1800000" cy="1348352"/>
          </a:xfrm>
          <a:prstGeom prst="ellipse">
            <a:avLst/>
          </a:prstGeom>
        </p:spPr>
      </p:pic>
      <p:pic>
        <p:nvPicPr>
          <p:cNvPr id="33" name="Picture 32" descr="A group of doctors attending to a patient&#10;&#10;Description automatically generated with low confidence">
            <a:extLst>
              <a:ext uri="{FF2B5EF4-FFF2-40B4-BE49-F238E27FC236}">
                <a16:creationId xmlns:a16="http://schemas.microsoft.com/office/drawing/2014/main" id="{81F048D5-A458-D7D3-B434-373E9CA71D5A}"/>
              </a:ext>
            </a:extLst>
          </p:cNvPr>
          <p:cNvPicPr>
            <a:picLocks noChangeAspect="1"/>
          </p:cNvPicPr>
          <p:nvPr/>
        </p:nvPicPr>
        <p:blipFill rotWithShape="1">
          <a:blip r:embed="rId7">
            <a:extLst>
              <a:ext uri="{28A0092B-C50C-407E-A947-70E740481C1C}">
                <a14:useLocalDpi xmlns:a14="http://schemas.microsoft.com/office/drawing/2010/main" val="0"/>
              </a:ext>
            </a:extLst>
          </a:blip>
          <a:srcRect t="10484" r="21990"/>
          <a:stretch/>
        </p:blipFill>
        <p:spPr>
          <a:xfrm>
            <a:off x="6039464" y="2262080"/>
            <a:ext cx="1643646" cy="1256902"/>
          </a:xfrm>
          <a:prstGeom prst="ellipse">
            <a:avLst/>
          </a:prstGeom>
        </p:spPr>
      </p:pic>
      <p:pic>
        <p:nvPicPr>
          <p:cNvPr id="24" name="Picture 23" descr="Logo&#10;&#10;Description automatically generated">
            <a:extLst>
              <a:ext uri="{FF2B5EF4-FFF2-40B4-BE49-F238E27FC236}">
                <a16:creationId xmlns:a16="http://schemas.microsoft.com/office/drawing/2014/main" id="{4BF0DFEB-2903-CACC-E9C2-A215D94954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2163" y="6228278"/>
            <a:ext cx="635467" cy="619089"/>
          </a:xfrm>
          <a:prstGeom prst="rect">
            <a:avLst/>
          </a:prstGeom>
        </p:spPr>
      </p:pic>
    </p:spTree>
    <p:extLst>
      <p:ext uri="{BB962C8B-B14F-4D97-AF65-F5344CB8AC3E}">
        <p14:creationId xmlns:p14="http://schemas.microsoft.com/office/powerpoint/2010/main" val="3672309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C3145A-D3B0-CC58-05F6-CC89250962CF}"/>
              </a:ext>
            </a:extLst>
          </p:cNvPr>
          <p:cNvSpPr/>
          <p:nvPr/>
        </p:nvSpPr>
        <p:spPr>
          <a:xfrm>
            <a:off x="135935" y="117652"/>
            <a:ext cx="8881962" cy="2942303"/>
          </a:xfrm>
          <a:prstGeom prst="rect">
            <a:avLst/>
          </a:prstGeom>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0" name="Rectangle 9">
            <a:extLst>
              <a:ext uri="{FF2B5EF4-FFF2-40B4-BE49-F238E27FC236}">
                <a16:creationId xmlns:a16="http://schemas.microsoft.com/office/drawing/2014/main" id="{85D512BF-B7D9-B1FD-98FB-57CCB4F8C388}"/>
              </a:ext>
            </a:extLst>
          </p:cNvPr>
          <p:cNvSpPr/>
          <p:nvPr/>
        </p:nvSpPr>
        <p:spPr>
          <a:xfrm>
            <a:off x="135935" y="3193025"/>
            <a:ext cx="4367239" cy="294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1" name="Rectangle 10">
            <a:extLst>
              <a:ext uri="{FF2B5EF4-FFF2-40B4-BE49-F238E27FC236}">
                <a16:creationId xmlns:a16="http://schemas.microsoft.com/office/drawing/2014/main" id="{4044010C-639C-1020-51DD-A61B0D281D8D}"/>
              </a:ext>
            </a:extLst>
          </p:cNvPr>
          <p:cNvSpPr/>
          <p:nvPr/>
        </p:nvSpPr>
        <p:spPr>
          <a:xfrm>
            <a:off x="4319446" y="3193025"/>
            <a:ext cx="4698452" cy="2985789"/>
          </a:xfrm>
          <a:prstGeom prst="rect">
            <a:avLst/>
          </a:prstGeom>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2" name="Rectangle 11">
            <a:extLst>
              <a:ext uri="{FF2B5EF4-FFF2-40B4-BE49-F238E27FC236}">
                <a16:creationId xmlns:a16="http://schemas.microsoft.com/office/drawing/2014/main" id="{F6B47BFB-E7DA-8B7D-02CD-5745D25918BE}"/>
              </a:ext>
            </a:extLst>
          </p:cNvPr>
          <p:cNvSpPr/>
          <p:nvPr/>
        </p:nvSpPr>
        <p:spPr>
          <a:xfrm>
            <a:off x="3175819" y="2635045"/>
            <a:ext cx="2792361" cy="832427"/>
          </a:xfrm>
          <a:prstGeom prst="rect">
            <a:avLst/>
          </a:prstGeom>
          <a:solidFill>
            <a:schemeClr val="accent1">
              <a:lumMod val="5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3" name="TextBox 12">
            <a:extLst>
              <a:ext uri="{FF2B5EF4-FFF2-40B4-BE49-F238E27FC236}">
                <a16:creationId xmlns:a16="http://schemas.microsoft.com/office/drawing/2014/main" id="{DBBA546F-EC5A-850F-AEB2-24BD77CD6A20}"/>
              </a:ext>
            </a:extLst>
          </p:cNvPr>
          <p:cNvSpPr txBox="1"/>
          <p:nvPr/>
        </p:nvSpPr>
        <p:spPr>
          <a:xfrm>
            <a:off x="3184422" y="2642742"/>
            <a:ext cx="2783758" cy="830997"/>
          </a:xfrm>
          <a:prstGeom prst="rect">
            <a:avLst/>
          </a:prstGeom>
          <a:noFill/>
        </p:spPr>
        <p:txBody>
          <a:bodyPr wrap="square">
            <a:spAutoFit/>
          </a:bodyPr>
          <a:lstStyle/>
          <a:p>
            <a:pPr algn="ctr"/>
            <a:r>
              <a:rPr lang="fr-FR" sz="1600" b="1" i="0" u="none" strike="noStrike" baseline="0" dirty="0">
                <a:solidFill>
                  <a:schemeClr val="bg1"/>
                </a:solidFill>
                <a:latin typeface="Montserrat-Bold"/>
              </a:rPr>
              <a:t>Soins postnatals / six premières semaines après la naissance</a:t>
            </a:r>
            <a:endParaRPr lang="en-MY" sz="1600" dirty="0">
              <a:solidFill>
                <a:schemeClr val="bg1"/>
              </a:solidFill>
            </a:endParaRPr>
          </a:p>
        </p:txBody>
      </p:sp>
      <p:sp>
        <p:nvSpPr>
          <p:cNvPr id="16" name="TextBox 15">
            <a:extLst>
              <a:ext uri="{FF2B5EF4-FFF2-40B4-BE49-F238E27FC236}">
                <a16:creationId xmlns:a16="http://schemas.microsoft.com/office/drawing/2014/main" id="{CBAD15C0-45BD-EF21-A920-7E22B20D2ACC}"/>
              </a:ext>
            </a:extLst>
          </p:cNvPr>
          <p:cNvSpPr txBox="1"/>
          <p:nvPr/>
        </p:nvSpPr>
        <p:spPr>
          <a:xfrm>
            <a:off x="135934" y="113600"/>
            <a:ext cx="8872131" cy="1323439"/>
          </a:xfrm>
          <a:prstGeom prst="rect">
            <a:avLst/>
          </a:prstGeom>
          <a:noFill/>
        </p:spPr>
        <p:txBody>
          <a:bodyPr wrap="square">
            <a:spAutoFit/>
          </a:bodyPr>
          <a:lstStyle/>
          <a:p>
            <a:pPr algn="ctr"/>
            <a:r>
              <a:rPr lang="fr-FR" sz="1600" b="0" i="0" u="none" strike="noStrike" baseline="0" dirty="0">
                <a:solidFill>
                  <a:schemeClr val="bg1"/>
                </a:solidFill>
                <a:latin typeface="MyriadPro-Light"/>
              </a:rPr>
              <a:t>Une fois que la mère et le bébé ont quitté la salle d’accouchement, les soins post-partum (pour la mère) et les soins postnatals (pour le bébé) commencent. Les soins sont généralement dispensés par le personnel de l’hôpital pendant quelques heures ou quelques jours, et par d’autres personnes du service communautaire après la sortie de l’hôpital. Ces soins doivent se poursuivre pendant 6 semaines, jusqu’au contrôle post-partum.</a:t>
            </a:r>
            <a:endParaRPr lang="en-MY" sz="1600" dirty="0">
              <a:solidFill>
                <a:schemeClr val="bg1"/>
              </a:solidFill>
            </a:endParaRPr>
          </a:p>
        </p:txBody>
      </p:sp>
      <p:sp>
        <p:nvSpPr>
          <p:cNvPr id="18" name="TextBox 17">
            <a:extLst>
              <a:ext uri="{FF2B5EF4-FFF2-40B4-BE49-F238E27FC236}">
                <a16:creationId xmlns:a16="http://schemas.microsoft.com/office/drawing/2014/main" id="{7713F5D6-4C25-6C03-F82A-38826B5F967E}"/>
              </a:ext>
            </a:extLst>
          </p:cNvPr>
          <p:cNvSpPr txBox="1"/>
          <p:nvPr/>
        </p:nvSpPr>
        <p:spPr>
          <a:xfrm>
            <a:off x="22980" y="3516166"/>
            <a:ext cx="4508091" cy="338554"/>
          </a:xfrm>
          <a:prstGeom prst="rect">
            <a:avLst/>
          </a:prstGeom>
          <a:noFill/>
        </p:spPr>
        <p:txBody>
          <a:bodyPr wrap="square">
            <a:spAutoFit/>
          </a:bodyPr>
          <a:lstStyle/>
          <a:p>
            <a:r>
              <a:rPr lang="fr-FR" sz="1600" b="1" i="0" u="none" strike="noStrike" baseline="0" dirty="0">
                <a:solidFill>
                  <a:srgbClr val="C80017"/>
                </a:solidFill>
                <a:latin typeface="Montserrat-Bold"/>
              </a:rPr>
              <a:t>Défis pendant la période postnatale:</a:t>
            </a:r>
            <a:endParaRPr lang="en-MY" sz="1600" dirty="0"/>
          </a:p>
        </p:txBody>
      </p:sp>
      <p:sp>
        <p:nvSpPr>
          <p:cNvPr id="21" name="TextBox 20">
            <a:extLst>
              <a:ext uri="{FF2B5EF4-FFF2-40B4-BE49-F238E27FC236}">
                <a16:creationId xmlns:a16="http://schemas.microsoft.com/office/drawing/2014/main" id="{C6597798-2241-A442-7440-E427855F173C}"/>
              </a:ext>
            </a:extLst>
          </p:cNvPr>
          <p:cNvSpPr txBox="1"/>
          <p:nvPr/>
        </p:nvSpPr>
        <p:spPr>
          <a:xfrm>
            <a:off x="-17949" y="3777549"/>
            <a:ext cx="4296465" cy="2308324"/>
          </a:xfrm>
          <a:prstGeom prst="rect">
            <a:avLst/>
          </a:prstGeom>
          <a:noFill/>
        </p:spPr>
        <p:txBody>
          <a:bodyPr wrap="square">
            <a:spAutoFit/>
          </a:bodyPr>
          <a:lstStyle/>
          <a:p>
            <a:pPr marL="285750" indent="-285750">
              <a:buFont typeface="Arial" panose="020B0604020202020204" pitchFamily="34" charset="0"/>
              <a:buChar char="•"/>
            </a:pPr>
            <a:r>
              <a:rPr lang="fr-FR" sz="1600" b="0" i="0" u="none" strike="noStrike" baseline="0" dirty="0">
                <a:latin typeface="MyriadPro-Light"/>
              </a:rPr>
              <a:t>Le personnel n’est pas toujours formé pour apporter une aide pratique efficace à l’allaitement maternel</a:t>
            </a:r>
          </a:p>
          <a:p>
            <a:pPr marL="285750" indent="-285750">
              <a:buFont typeface="Arial" panose="020B0604020202020204" pitchFamily="34" charset="0"/>
              <a:buChar char="•"/>
            </a:pPr>
            <a:r>
              <a:rPr lang="fr-FR" sz="1600" b="0" i="0" u="none" strike="noStrike" baseline="0" dirty="0">
                <a:latin typeface="MyriadPro-Light"/>
              </a:rPr>
              <a:t>Le personnel peut ne pas avoir suffisamment de temps le premier ou le deuxième jour pour aider les mères à allaiter efficacement</a:t>
            </a:r>
          </a:p>
          <a:p>
            <a:pPr marL="285750" indent="-285750">
              <a:buFont typeface="Arial" panose="020B0604020202020204" pitchFamily="34" charset="0"/>
              <a:buChar char="•"/>
            </a:pPr>
            <a:r>
              <a:rPr lang="fr-FR" sz="1600" b="0" i="0" u="none" strike="noStrike" baseline="0" dirty="0">
                <a:latin typeface="MyriadPro-Light"/>
              </a:rPr>
              <a:t>Les mères peuvent se retrouver sans les compétences dont elles ont besoin et l’allaitement maternel peut ne pas être établi</a:t>
            </a:r>
          </a:p>
        </p:txBody>
      </p:sp>
      <p:sp>
        <p:nvSpPr>
          <p:cNvPr id="23" name="TextBox 22">
            <a:extLst>
              <a:ext uri="{FF2B5EF4-FFF2-40B4-BE49-F238E27FC236}">
                <a16:creationId xmlns:a16="http://schemas.microsoft.com/office/drawing/2014/main" id="{7C8D868A-4C2F-920A-C911-9C174F87FB3F}"/>
              </a:ext>
            </a:extLst>
          </p:cNvPr>
          <p:cNvSpPr txBox="1"/>
          <p:nvPr/>
        </p:nvSpPr>
        <p:spPr>
          <a:xfrm>
            <a:off x="4326193" y="3526628"/>
            <a:ext cx="3982065" cy="338554"/>
          </a:xfrm>
          <a:prstGeom prst="rect">
            <a:avLst/>
          </a:prstGeom>
          <a:noFill/>
        </p:spPr>
        <p:txBody>
          <a:bodyPr wrap="square">
            <a:spAutoFit/>
          </a:bodyPr>
          <a:lstStyle/>
          <a:p>
            <a:r>
              <a:rPr lang="en-MY" sz="1600" b="1" i="0" u="none" strike="noStrike" baseline="0" dirty="0">
                <a:solidFill>
                  <a:srgbClr val="77FF33"/>
                </a:solidFill>
                <a:latin typeface="Montserrat-Bold"/>
              </a:rPr>
              <a:t>Comment </a:t>
            </a:r>
            <a:r>
              <a:rPr lang="en-MY" sz="1600" b="1" i="0" u="none" strike="noStrike" baseline="0" dirty="0" err="1">
                <a:solidFill>
                  <a:srgbClr val="77FF33"/>
                </a:solidFill>
                <a:latin typeface="Montserrat-Bold"/>
              </a:rPr>
              <a:t>améliorer</a:t>
            </a:r>
            <a:r>
              <a:rPr lang="en-MY" sz="1600" b="1" i="0" u="none" strike="noStrike" baseline="0" dirty="0">
                <a:solidFill>
                  <a:srgbClr val="77FF33"/>
                </a:solidFill>
                <a:latin typeface="Montserrat-Bold"/>
              </a:rPr>
              <a:t> le </a:t>
            </a:r>
            <a:r>
              <a:rPr lang="en-MY" sz="1600" b="1" i="0" u="none" strike="noStrike" baseline="0" dirty="0" err="1">
                <a:solidFill>
                  <a:srgbClr val="77FF33"/>
                </a:solidFill>
                <a:latin typeface="Montserrat-Bold"/>
              </a:rPr>
              <a:t>soutien</a:t>
            </a:r>
            <a:r>
              <a:rPr lang="en-MY" sz="1600" b="1" i="0" u="none" strike="noStrike" baseline="0" dirty="0">
                <a:solidFill>
                  <a:srgbClr val="77FF33"/>
                </a:solidFill>
                <a:latin typeface="Montserrat-Bold"/>
              </a:rPr>
              <a:t>:</a:t>
            </a:r>
            <a:endParaRPr lang="en-MY" sz="1600" dirty="0"/>
          </a:p>
        </p:txBody>
      </p:sp>
      <p:sp>
        <p:nvSpPr>
          <p:cNvPr id="24" name="TextBox 23">
            <a:extLst>
              <a:ext uri="{FF2B5EF4-FFF2-40B4-BE49-F238E27FC236}">
                <a16:creationId xmlns:a16="http://schemas.microsoft.com/office/drawing/2014/main" id="{209DD94D-13B1-89DC-4954-00D16A46742B}"/>
              </a:ext>
            </a:extLst>
          </p:cNvPr>
          <p:cNvSpPr txBox="1"/>
          <p:nvPr/>
        </p:nvSpPr>
        <p:spPr>
          <a:xfrm>
            <a:off x="4334080" y="3814767"/>
            <a:ext cx="4731264" cy="2400657"/>
          </a:xfrm>
          <a:prstGeom prst="rect">
            <a:avLst/>
          </a:prstGeom>
          <a:noFill/>
        </p:spPr>
        <p:txBody>
          <a:bodyPr wrap="square">
            <a:spAutoFit/>
          </a:bodyPr>
          <a:lstStyle/>
          <a:p>
            <a:pPr marL="285750" indent="-285750">
              <a:buFont typeface="Arial" panose="020B0604020202020204" pitchFamily="34" charset="0"/>
              <a:buChar char="•"/>
            </a:pPr>
            <a:r>
              <a:rPr lang="fr-FR" sz="1500" b="0" i="0" u="none" strike="noStrike" baseline="0" dirty="0">
                <a:solidFill>
                  <a:schemeClr val="bg1"/>
                </a:solidFill>
                <a:latin typeface="MyriadPro-Light"/>
              </a:rPr>
              <a:t>Former les sages-femmes, les prestataires de soins de santé et les conseillers communautaires en allaitement maternel à dispenser des conseils pratiques</a:t>
            </a:r>
          </a:p>
          <a:p>
            <a:pPr marL="285750" indent="-285750">
              <a:buFont typeface="Arial" panose="020B0604020202020204" pitchFamily="34" charset="0"/>
              <a:buChar char="•"/>
            </a:pPr>
            <a:r>
              <a:rPr lang="fr-FR" sz="1500" b="0" i="0" u="none" strike="noStrike" baseline="0" dirty="0">
                <a:solidFill>
                  <a:schemeClr val="bg1"/>
                </a:solidFill>
                <a:latin typeface="MyriadPro-Light"/>
              </a:rPr>
              <a:t>Les prestataires de soins de santé ont les compétences nécessaires pour guider les mères et leur expliquer comment allaiter de manière adaptée</a:t>
            </a:r>
          </a:p>
          <a:p>
            <a:pPr marL="285750" indent="-285750">
              <a:buFont typeface="Arial" panose="020B0604020202020204" pitchFamily="34" charset="0"/>
              <a:buChar char="•"/>
            </a:pPr>
            <a:r>
              <a:rPr lang="fr-FR" sz="1500" b="0" i="0" u="none" strike="noStrike" baseline="0" dirty="0">
                <a:solidFill>
                  <a:schemeClr val="bg1"/>
                </a:solidFill>
                <a:latin typeface="MyriadPro-Light"/>
              </a:rPr>
              <a:t>Informer les mères des endroits où elles peuvent obtenir un soutien approprié en matière d’allaitement maternel</a:t>
            </a:r>
          </a:p>
          <a:p>
            <a:pPr marL="285750" indent="-285750">
              <a:buFont typeface="Arial" panose="020B0604020202020204" pitchFamily="34" charset="0"/>
              <a:buChar char="•"/>
            </a:pPr>
            <a:r>
              <a:rPr lang="fr-FR" sz="1500" b="0" i="0" u="none" strike="noStrike" baseline="0" dirty="0">
                <a:solidFill>
                  <a:schemeClr val="bg1"/>
                </a:solidFill>
                <a:latin typeface="MyriadPro-Light"/>
              </a:rPr>
              <a:t>Enseigner à une mère comment extraire son lait</a:t>
            </a:r>
          </a:p>
        </p:txBody>
      </p:sp>
      <p:pic>
        <p:nvPicPr>
          <p:cNvPr id="19" name="Picture 18" descr="A picture containing person&#10;&#10;Description automatically generated">
            <a:extLst>
              <a:ext uri="{FF2B5EF4-FFF2-40B4-BE49-F238E27FC236}">
                <a16:creationId xmlns:a16="http://schemas.microsoft.com/office/drawing/2014/main" id="{97B366F7-794F-60A5-9FB5-1CD9FEE6A2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690" y="1210884"/>
            <a:ext cx="1800000" cy="1262391"/>
          </a:xfrm>
          <a:prstGeom prst="ellipse">
            <a:avLst/>
          </a:prstGeom>
        </p:spPr>
      </p:pic>
      <p:pic>
        <p:nvPicPr>
          <p:cNvPr id="25" name="Picture 24" descr="A picture containing person, indoor, wall&#10;&#10;Description automatically generated">
            <a:extLst>
              <a:ext uri="{FF2B5EF4-FFF2-40B4-BE49-F238E27FC236}">
                <a16:creationId xmlns:a16="http://schemas.microsoft.com/office/drawing/2014/main" id="{7388EDF1-E7C2-2572-B486-0E2B8BB96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8797" y="1232327"/>
            <a:ext cx="1800000" cy="1350000"/>
          </a:xfrm>
          <a:prstGeom prst="ellipse">
            <a:avLst/>
          </a:prstGeom>
        </p:spPr>
      </p:pic>
      <p:pic>
        <p:nvPicPr>
          <p:cNvPr id="27" name="Picture 26" descr="A picture containing person, indoor, wall, people&#10;&#10;Description automatically generated">
            <a:extLst>
              <a:ext uri="{FF2B5EF4-FFF2-40B4-BE49-F238E27FC236}">
                <a16:creationId xmlns:a16="http://schemas.microsoft.com/office/drawing/2014/main" id="{A934BE7A-6D58-C382-A28B-7C6EDA1F6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6500" y="1922893"/>
            <a:ext cx="1800000" cy="1350000"/>
          </a:xfrm>
          <a:prstGeom prst="ellipse">
            <a:avLst/>
          </a:prstGeom>
        </p:spPr>
      </p:pic>
      <p:pic>
        <p:nvPicPr>
          <p:cNvPr id="29" name="Picture 28" descr="A group of people sitting in chairs&#10;&#10;Description automatically generated with low confidence">
            <a:extLst>
              <a:ext uri="{FF2B5EF4-FFF2-40B4-BE49-F238E27FC236}">
                <a16:creationId xmlns:a16="http://schemas.microsoft.com/office/drawing/2014/main" id="{07D013EA-8A3B-8B02-02AF-19C7F1BC41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568" y="2014453"/>
            <a:ext cx="1800000" cy="1350000"/>
          </a:xfrm>
          <a:prstGeom prst="ellipse">
            <a:avLst/>
          </a:prstGeom>
        </p:spPr>
      </p:pic>
      <p:pic>
        <p:nvPicPr>
          <p:cNvPr id="31" name="Picture 30" descr="Icon&#10;&#10;Description automatically generated">
            <a:extLst>
              <a:ext uri="{FF2B5EF4-FFF2-40B4-BE49-F238E27FC236}">
                <a16:creationId xmlns:a16="http://schemas.microsoft.com/office/drawing/2014/main" id="{2C68403F-186D-1AE9-D79A-400FD3683E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0658" y="1385147"/>
            <a:ext cx="1260000" cy="1260000"/>
          </a:xfrm>
          <a:prstGeom prst="rect">
            <a:avLst/>
          </a:prstGeom>
        </p:spPr>
      </p:pic>
      <p:sp>
        <p:nvSpPr>
          <p:cNvPr id="22" name="Rectangle 21">
            <a:extLst>
              <a:ext uri="{FF2B5EF4-FFF2-40B4-BE49-F238E27FC236}">
                <a16:creationId xmlns:a16="http://schemas.microsoft.com/office/drawing/2014/main" id="{B6E6AE16-9306-09D6-A33E-36CCAC9CBFB1}"/>
              </a:ext>
            </a:extLst>
          </p:cNvPr>
          <p:cNvSpPr/>
          <p:nvPr/>
        </p:nvSpPr>
        <p:spPr>
          <a:xfrm>
            <a:off x="0" y="6528619"/>
            <a:ext cx="9144000" cy="3293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latin typeface="Tahoma" panose="020B0604030504040204" pitchFamily="34" charset="0"/>
                <a:ea typeface="Tahoma" panose="020B0604030504040204" pitchFamily="34" charset="0"/>
                <a:cs typeface="Tahoma" panose="020B0604030504040204" pitchFamily="34" charset="0"/>
              </a:rPr>
              <a:t>WABA | SEMAINE MONDIALE DE L’ALLAITEMENT MATERNEL 2022</a:t>
            </a:r>
            <a:endParaRPr lang="en-MY" sz="1800" dirty="0">
              <a:latin typeface="Tahoma" panose="020B0604030504040204" pitchFamily="34" charset="0"/>
              <a:ea typeface="Tahoma" panose="020B0604030504040204" pitchFamily="34" charset="0"/>
              <a:cs typeface="Tahoma" panose="020B0604030504040204" pitchFamily="34" charset="0"/>
            </a:endParaRPr>
          </a:p>
        </p:txBody>
      </p:sp>
      <p:pic>
        <p:nvPicPr>
          <p:cNvPr id="28" name="Picture 27" descr="A picture containing logo&#10;&#10;Description automatically generated">
            <a:extLst>
              <a:ext uri="{FF2B5EF4-FFF2-40B4-BE49-F238E27FC236}">
                <a16:creationId xmlns:a16="http://schemas.microsoft.com/office/drawing/2014/main" id="{CDD49C93-CA56-5DD8-4DAE-3BF99DB33C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740" y="6263199"/>
            <a:ext cx="451303" cy="594000"/>
          </a:xfrm>
          <a:prstGeom prst="rect">
            <a:avLst/>
          </a:prstGeom>
        </p:spPr>
      </p:pic>
      <p:pic>
        <p:nvPicPr>
          <p:cNvPr id="32" name="Picture 31" descr="Logo&#10;&#10;Description automatically generated">
            <a:extLst>
              <a:ext uri="{FF2B5EF4-FFF2-40B4-BE49-F238E27FC236}">
                <a16:creationId xmlns:a16="http://schemas.microsoft.com/office/drawing/2014/main" id="{BA27D068-3A30-4044-6A5D-4613819A3D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2163" y="6228278"/>
            <a:ext cx="635467" cy="619089"/>
          </a:xfrm>
          <a:prstGeom prst="rect">
            <a:avLst/>
          </a:prstGeom>
        </p:spPr>
      </p:pic>
    </p:spTree>
    <p:extLst>
      <p:ext uri="{BB962C8B-B14F-4D97-AF65-F5344CB8AC3E}">
        <p14:creationId xmlns:p14="http://schemas.microsoft.com/office/powerpoint/2010/main" val="35080225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2463</Words>
  <Application>Microsoft Office PowerPoint</Application>
  <PresentationFormat>On-screen Show (4:3)</PresentationFormat>
  <Paragraphs>170</Paragraphs>
  <Slides>20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Montserrat-Bold</vt:lpstr>
      <vt:lpstr>MyriadPro-Black</vt:lpstr>
      <vt:lpstr>MyriadPro-Bold</vt:lpstr>
      <vt:lpstr>MyriadPro-Light</vt:lpstr>
      <vt:lpstr>MyriadPro-Regular</vt:lpstr>
      <vt:lpstr>MyriadPro-Semibold</vt:lpstr>
      <vt:lpstr>Arial</vt:lpstr>
      <vt:lpstr>Calibri</vt:lpstr>
      <vt:lpstr>Calibri Light</vt:lpstr>
      <vt:lpstr>Segoe UI Black</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Pei Ching</dc:creator>
  <cp:lastModifiedBy>Pei Ching</cp:lastModifiedBy>
  <cp:revision>92</cp:revision>
  <dcterms:created xsi:type="dcterms:W3CDTF">2021-05-28T01:19:52Z</dcterms:created>
  <dcterms:modified xsi:type="dcterms:W3CDTF">2022-07-14T06:47:07Z</dcterms:modified>
</cp:coreProperties>
</file>